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aspx" ContentType="image/jpeg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54"/>
  </p:notesMasterIdLst>
  <p:handoutMasterIdLst>
    <p:handoutMasterId r:id="rId55"/>
  </p:handoutMasterIdLst>
  <p:sldIdLst>
    <p:sldId id="274" r:id="rId3"/>
    <p:sldId id="276" r:id="rId4"/>
    <p:sldId id="353" r:id="rId5"/>
    <p:sldId id="389" r:id="rId6"/>
    <p:sldId id="354" r:id="rId7"/>
    <p:sldId id="394" r:id="rId8"/>
    <p:sldId id="436" r:id="rId9"/>
    <p:sldId id="396" r:id="rId10"/>
    <p:sldId id="443" r:id="rId11"/>
    <p:sldId id="444" r:id="rId12"/>
    <p:sldId id="445" r:id="rId13"/>
    <p:sldId id="446" r:id="rId14"/>
    <p:sldId id="397" r:id="rId15"/>
    <p:sldId id="398" r:id="rId16"/>
    <p:sldId id="399" r:id="rId17"/>
    <p:sldId id="400" r:id="rId18"/>
    <p:sldId id="431" r:id="rId19"/>
    <p:sldId id="403" r:id="rId20"/>
    <p:sldId id="404" r:id="rId21"/>
    <p:sldId id="437" r:id="rId22"/>
    <p:sldId id="438" r:id="rId23"/>
    <p:sldId id="441" r:id="rId24"/>
    <p:sldId id="442" r:id="rId25"/>
    <p:sldId id="447" r:id="rId26"/>
    <p:sldId id="405" r:id="rId27"/>
    <p:sldId id="439" r:id="rId28"/>
    <p:sldId id="407" r:id="rId29"/>
    <p:sldId id="430" r:id="rId30"/>
    <p:sldId id="410" r:id="rId31"/>
    <p:sldId id="435" r:id="rId32"/>
    <p:sldId id="412" r:id="rId33"/>
    <p:sldId id="413" r:id="rId34"/>
    <p:sldId id="414" r:id="rId35"/>
    <p:sldId id="415" r:id="rId36"/>
    <p:sldId id="416" r:id="rId37"/>
    <p:sldId id="432" r:id="rId38"/>
    <p:sldId id="433" r:id="rId39"/>
    <p:sldId id="419" r:id="rId40"/>
    <p:sldId id="434" r:id="rId41"/>
    <p:sldId id="421" r:id="rId42"/>
    <p:sldId id="422" r:id="rId43"/>
    <p:sldId id="424" r:id="rId44"/>
    <p:sldId id="425" r:id="rId45"/>
    <p:sldId id="427" r:id="rId46"/>
    <p:sldId id="426" r:id="rId47"/>
    <p:sldId id="349" r:id="rId48"/>
    <p:sldId id="440" r:id="rId49"/>
    <p:sldId id="351" r:id="rId50"/>
    <p:sldId id="352" r:id="rId51"/>
    <p:sldId id="448" r:id="rId52"/>
    <p:sldId id="393" r:id="rId53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E19F"/>
    <a:srgbClr val="000000"/>
    <a:srgbClr val="FBEEC9"/>
    <a:srgbClr val="ADA485"/>
    <a:srgbClr val="FF3399"/>
    <a:srgbClr val="F8DC9E"/>
    <a:srgbClr val="FBEEDC"/>
    <a:srgbClr val="603A14"/>
    <a:srgbClr val="E85C0E"/>
    <a:srgbClr val="BAB398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641" autoAdjust="0"/>
    <p:restoredTop sz="94533" autoAdjust="0"/>
  </p:normalViewPr>
  <p:slideViewPr>
    <p:cSldViewPr>
      <p:cViewPr varScale="1">
        <p:scale>
          <a:sx n="68" d="100"/>
          <a:sy n="68" d="100"/>
        </p:scale>
        <p:origin x="588" y="66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2725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theme" Target="theme/theme1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viewProps" Target="viewProp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png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19-09-2014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19-09-2014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3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1515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9625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9626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9626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D265368-25E2-4165-B052-AF50CBE6FC21}" type="slidenum">
              <a:rPr lang="en-US" smtClean="0"/>
              <a:pPr/>
              <a:t>29</a:t>
            </a:fld>
            <a:r>
              <a:rPr lang="en-US" dirty="0" smtClean="0"/>
              <a:t>##</a:t>
            </a:r>
          </a:p>
        </p:txBody>
      </p:sp>
      <p:sp>
        <p:nvSpPr>
          <p:cNvPr id="962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4292867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12493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12493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12493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3D6C2C7-E0D4-4827-A427-1B6276AB8C32}" type="slidenum">
              <a:rPr lang="en-US" smtClean="0"/>
              <a:pPr/>
              <a:t>30</a:t>
            </a:fld>
            <a:r>
              <a:rPr lang="en-US" dirty="0" smtClean="0"/>
              <a:t>##</a:t>
            </a:r>
          </a:p>
        </p:txBody>
      </p:sp>
      <p:sp>
        <p:nvSpPr>
          <p:cNvPr id="1249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49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11210129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12595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12595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1259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7BF9CC9-1B2A-4399-8316-DA6D7236D2E0}" type="slidenum">
              <a:rPr lang="en-US" smtClean="0"/>
              <a:pPr/>
              <a:t>31</a:t>
            </a:fld>
            <a:r>
              <a:rPr lang="en-US" dirty="0" smtClean="0"/>
              <a:t>##</a:t>
            </a:r>
          </a:p>
        </p:txBody>
      </p:sp>
      <p:sp>
        <p:nvSpPr>
          <p:cNvPr id="1259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59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19275464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13005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13005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13005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D520040-D6DB-4DD4-AA12-22D64B042A1F}" type="slidenum">
              <a:rPr lang="en-US" smtClean="0"/>
              <a:pPr/>
              <a:t>34</a:t>
            </a:fld>
            <a:r>
              <a:rPr lang="en-US" dirty="0" smtClean="0"/>
              <a:t>##</a:t>
            </a:r>
          </a:p>
        </p:txBody>
      </p:sp>
      <p:sp>
        <p:nvSpPr>
          <p:cNvPr id="1300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00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41053945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13107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13107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1310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FE8D742-5DE5-4845-9EB6-7AC97C0E14F6}" type="slidenum">
              <a:rPr lang="en-US" smtClean="0"/>
              <a:pPr/>
              <a:t>35</a:t>
            </a:fld>
            <a:r>
              <a:rPr lang="en-US" dirty="0" smtClean="0"/>
              <a:t>##</a:t>
            </a:r>
          </a:p>
        </p:txBody>
      </p:sp>
      <p:sp>
        <p:nvSpPr>
          <p:cNvPr id="1310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10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34337651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13107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13107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1310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FE8D742-5DE5-4845-9EB6-7AC97C0E14F6}" type="slidenum">
              <a:rPr lang="en-US" smtClean="0"/>
              <a:pPr/>
              <a:t>36</a:t>
            </a:fld>
            <a:r>
              <a:rPr lang="en-US" dirty="0" smtClean="0"/>
              <a:t>##</a:t>
            </a:r>
          </a:p>
        </p:txBody>
      </p:sp>
      <p:sp>
        <p:nvSpPr>
          <p:cNvPr id="1310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10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37828267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13107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13107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1310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FE8D742-5DE5-4845-9EB6-7AC97C0E14F6}" type="slidenum">
              <a:rPr lang="en-US" smtClean="0"/>
              <a:pPr/>
              <a:t>37</a:t>
            </a:fld>
            <a:r>
              <a:rPr lang="en-US" dirty="0" smtClean="0"/>
              <a:t>##</a:t>
            </a:r>
          </a:p>
        </p:txBody>
      </p:sp>
      <p:sp>
        <p:nvSpPr>
          <p:cNvPr id="1310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10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6098842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13414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13414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13414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225C42F-AF06-4EB7-AED8-336ED4E070AB}" type="slidenum">
              <a:rPr lang="en-US" smtClean="0"/>
              <a:pPr/>
              <a:t>38</a:t>
            </a:fld>
            <a:r>
              <a:rPr lang="en-US" dirty="0" smtClean="0"/>
              <a:t>##</a:t>
            </a:r>
          </a:p>
        </p:txBody>
      </p:sp>
      <p:sp>
        <p:nvSpPr>
          <p:cNvPr id="1341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415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36526456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12595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12595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1259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7BF9CC9-1B2A-4399-8316-DA6D7236D2E0}" type="slidenum">
              <a:rPr lang="en-US" smtClean="0"/>
              <a:pPr/>
              <a:t>39</a:t>
            </a:fld>
            <a:r>
              <a:rPr lang="en-US" dirty="0" smtClean="0"/>
              <a:t>##</a:t>
            </a:r>
          </a:p>
        </p:txBody>
      </p:sp>
      <p:sp>
        <p:nvSpPr>
          <p:cNvPr id="1259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59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29275870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49617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3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74977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64024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448771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41227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53519989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7620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3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0668168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18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3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59055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3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41450182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08576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3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83219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11264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11264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1126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563CF38-3629-4207-957A-9B391F7372AA}" type="slidenum">
              <a:rPr lang="en-US" smtClean="0"/>
              <a:pPr/>
              <a:t>9</a:t>
            </a:fld>
            <a:r>
              <a:rPr lang="en-US" dirty="0" smtClean="0"/>
              <a:t>##</a:t>
            </a:r>
          </a:p>
        </p:txBody>
      </p:sp>
      <p:sp>
        <p:nvSpPr>
          <p:cNvPr id="1126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7631227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9216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9216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9216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DA2EA80-10D5-4513-9C7A-77A7D6AB35B5}" type="slidenum">
              <a:rPr lang="en-US" smtClean="0"/>
              <a:pPr/>
              <a:t>10</a:t>
            </a:fld>
            <a:r>
              <a:rPr lang="en-US" dirty="0" smtClean="0"/>
              <a:t>##</a:t>
            </a:r>
          </a:p>
        </p:txBody>
      </p:sp>
      <p:sp>
        <p:nvSpPr>
          <p:cNvPr id="921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42763603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19-09-2014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 userDrawn="1"/>
        </p:nvSpPr>
        <p:spPr>
          <a:xfrm rot="20967018">
            <a:off x="52437" y="3176455"/>
            <a:ext cx="7313295" cy="1261884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0000" b="1" kern="1200" noProof="0" dirty="0" smtClean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Questions?</a:t>
            </a:r>
            <a:endParaRPr lang="en-US" sz="100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603A14"/>
                </a:solidFill>
              </a:rPr>
              <a:t>?</a:t>
            </a:r>
            <a:endParaRPr lang="en-US" sz="2400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8799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4380" y="71439"/>
            <a:ext cx="8735325" cy="909637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31688" y="1268414"/>
            <a:ext cx="5561151" cy="53292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5986" y="1268414"/>
            <a:ext cx="5561151" cy="53292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204419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19-09-2014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72" r:id="rId5"/>
    <p:sldLayoutId id="2147483673" r:id="rId6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://softuni.org/" TargetMode="External"/><Relationship Id="rId3" Type="http://schemas.openxmlformats.org/officeDocument/2006/relationships/hyperlink" Target="http://www.nakov.com/" TargetMode="External"/><Relationship Id="rId7" Type="http://schemas.openxmlformats.org/officeDocument/2006/relationships/image" Target="../media/image8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hyperlink" Target="http://creativecommons.org/licenses/by-nc-sa/4.0/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40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courses/web-fundamentals/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hyperlink" Target="http://telerikacademy.com/Courses/Courses/Details/166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reativecommons.org/licenses/by-nc-sa/3.0/deed.en_US" TargetMode="External"/><Relationship Id="rId5" Type="http://schemas.openxmlformats.org/officeDocument/2006/relationships/hyperlink" Target="http://telerikacademy.com/Courses/Courses/Details/165" TargetMode="Externa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hyperlink" Target="http://www.softwaregroup-bg.com/" TargetMode="External"/><Relationship Id="rId3" Type="http://schemas.openxmlformats.org/officeDocument/2006/relationships/hyperlink" Target="http://www.vivacom.bg/" TargetMode="External"/><Relationship Id="rId7" Type="http://schemas.openxmlformats.org/officeDocument/2006/relationships/hyperlink" Target="http://www.sbtech.com/" TargetMode="External"/><Relationship Id="rId12" Type="http://schemas.openxmlformats.org/officeDocument/2006/relationships/image" Target="../media/image47.png"/><Relationship Id="rId2" Type="http://schemas.openxmlformats.org/officeDocument/2006/relationships/notesSlide" Target="../notesSlides/notesSlide23.xml"/><Relationship Id="rId16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11" Type="http://schemas.openxmlformats.org/officeDocument/2006/relationships/hyperlink" Target="http://smartit.bg/" TargetMode="External"/><Relationship Id="rId5" Type="http://schemas.openxmlformats.org/officeDocument/2006/relationships/hyperlink" Target="http://xs-software.com/" TargetMode="External"/><Relationship Id="rId15" Type="http://schemas.openxmlformats.org/officeDocument/2006/relationships/hyperlink" Target="http://www.superhosting.bg/" TargetMode="External"/><Relationship Id="rId10" Type="http://schemas.openxmlformats.org/officeDocument/2006/relationships/image" Target="../media/image46.png"/><Relationship Id="rId4" Type="http://schemas.openxmlformats.org/officeDocument/2006/relationships/image" Target="../media/image43.jpeg"/><Relationship Id="rId9" Type="http://schemas.openxmlformats.org/officeDocument/2006/relationships/hyperlink" Target="http://komfo.com/" TargetMode="External"/><Relationship Id="rId14" Type="http://schemas.openxmlformats.org/officeDocument/2006/relationships/image" Target="../media/image48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3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5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51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aspx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037012" y="609600"/>
            <a:ext cx="7382341" cy="1171552"/>
          </a:xfrm>
        </p:spPr>
        <p:txBody>
          <a:bodyPr/>
          <a:lstStyle/>
          <a:p>
            <a:r>
              <a:rPr lang="en-US" dirty="0"/>
              <a:t>CSS Layout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275012" y="1752600"/>
            <a:ext cx="8144341" cy="1371600"/>
          </a:xfrm>
        </p:spPr>
        <p:txBody>
          <a:bodyPr>
            <a:normAutofit/>
          </a:bodyPr>
          <a:lstStyle/>
          <a:p>
            <a:r>
              <a:rPr lang="en-US" dirty="0" smtClean="0"/>
              <a:t>Arrangement and Positioning</a:t>
            </a:r>
            <a:br>
              <a:rPr lang="en-US" dirty="0" smtClean="0"/>
            </a:br>
            <a:r>
              <a:rPr lang="en-US" dirty="0" smtClean="0"/>
              <a:t>of </a:t>
            </a:r>
            <a:r>
              <a:rPr lang="en-US" dirty="0"/>
              <a:t>the HTML </a:t>
            </a:r>
            <a:r>
              <a:rPr lang="en-US" dirty="0" smtClean="0"/>
              <a:t>Elements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Svetlin Nakov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Technical </a:t>
            </a:r>
            <a:r>
              <a:rPr lang="en-US" dirty="0" smtClean="0"/>
              <a:t>Trainer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>
                <a:hlinkClick r:id="rId3"/>
              </a:rPr>
              <a:t>www.nakov.com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Software </a:t>
            </a:r>
            <a:r>
              <a:rPr lang="en-US" dirty="0" smtClean="0"/>
              <a:t>University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hlinkClick r:id="rId4"/>
              </a:rPr>
              <a:t>http://</a:t>
            </a:r>
            <a:r>
              <a:rPr lang="en-US" dirty="0" smtClean="0">
                <a:hlinkClick r:id="rId4"/>
              </a:rPr>
              <a:t>softuni.bg</a:t>
            </a:r>
            <a:endParaRPr lang="en-US" dirty="0"/>
          </a:p>
        </p:txBody>
      </p:sp>
      <p:pic>
        <p:nvPicPr>
          <p:cNvPr id="1028" name="Picture 4" title="CC-BY-NC-SA License">
            <a:hlinkClick r:id="rId5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983" y="29726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8718" y="3429001"/>
            <a:ext cx="7610635" cy="2638002"/>
          </a:xfrm>
          <a:prstGeom prst="rect">
            <a:avLst/>
          </a:prstGeom>
        </p:spPr>
      </p:pic>
      <p:pic>
        <p:nvPicPr>
          <p:cNvPr id="15" name="Picture 14" title="Software University Foundation">
            <a:hlinkClick r:id="rId8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359" t="-15226" r="-5359" b="-15226"/>
          <a:stretch/>
        </p:blipFill>
        <p:spPr>
          <a:xfrm>
            <a:off x="821983" y="1752600"/>
            <a:ext cx="2175525" cy="838551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0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Margin and Padding</a:t>
            </a:r>
            <a:endParaRPr lang="en-US" dirty="0" smtClean="0"/>
          </a:p>
        </p:txBody>
      </p:sp>
      <p:sp>
        <p:nvSpPr>
          <p:cNvPr id="857091" name="Rectangle 3"/>
          <p:cNvSpPr>
            <a:spLocks noGrp="1" noChangeArrowheads="1"/>
          </p:cNvSpPr>
          <p:nvPr>
            <p:ph idx="1"/>
          </p:nvPr>
        </p:nvSpPr>
        <p:spPr>
          <a:xfrm>
            <a:off x="248184" y="1118916"/>
            <a:ext cx="11804822" cy="55703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defRPr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margin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and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padding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define the spacing around the element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/>
              <a:t>Numerical value, e.g.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10px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or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-5px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/>
              <a:t>Can be defined for each of the four sides separately </a:t>
            </a:r>
            <a:r>
              <a:rPr lang="en-US" dirty="0" smtClean="0"/>
              <a:t>:</a:t>
            </a:r>
          </a:p>
          <a:p>
            <a:pPr marL="377887" lvl="1" indent="0">
              <a:lnSpc>
                <a:spcPct val="100000"/>
              </a:lnSpc>
              <a:buNone/>
              <a:defRPr/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      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margin-top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padding-left</a:t>
            </a:r>
            <a:r>
              <a:rPr lang="en-US" dirty="0"/>
              <a:t>, …</a:t>
            </a:r>
          </a:p>
          <a:p>
            <a:pPr lvl="1">
              <a:lnSpc>
                <a:spcPct val="100000"/>
              </a:lnSpc>
              <a:defRPr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margin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is the spacing outside of the border</a:t>
            </a:r>
          </a:p>
          <a:p>
            <a:pPr lvl="1">
              <a:lnSpc>
                <a:spcPct val="100000"/>
              </a:lnSpc>
              <a:defRPr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padding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is the spacing between the border and the content</a:t>
            </a:r>
          </a:p>
          <a:p>
            <a:pPr>
              <a:lnSpc>
                <a:spcPct val="100000"/>
              </a:lnSpc>
              <a:defRPr/>
            </a:pPr>
            <a:r>
              <a:rPr lang="en-US" dirty="0" smtClean="0"/>
              <a:t>Sometimes vertical margins of adjacent elements may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collapse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E.g. adjacent paragraphs / parent-child elements / empty blocks</a:t>
            </a:r>
            <a:endParaRPr lang="bg-BG" dirty="0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477810" y="6553200"/>
            <a:ext cx="609441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5132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defRPr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margin: 5px;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/>
              <a:t>Sets all four sides to have margin of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5</a:t>
            </a:r>
            <a:r>
              <a:rPr lang="en-US" dirty="0" smtClean="0"/>
              <a:t>px</a:t>
            </a:r>
            <a:r>
              <a:rPr lang="en-US" dirty="0"/>
              <a:t>;</a:t>
            </a:r>
          </a:p>
          <a:p>
            <a:pPr>
              <a:lnSpc>
                <a:spcPct val="100000"/>
              </a:lnSpc>
              <a:defRPr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margin: 10px 20px;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/>
              <a:t>top and bottom to 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10px</a:t>
            </a:r>
            <a:r>
              <a:rPr lang="en-US" dirty="0"/>
              <a:t>, left and right to 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20px</a:t>
            </a:r>
            <a:r>
              <a:rPr lang="en-US" dirty="0"/>
              <a:t>;</a:t>
            </a:r>
          </a:p>
          <a:p>
            <a:pPr>
              <a:lnSpc>
                <a:spcPct val="100000"/>
              </a:lnSpc>
              <a:defRPr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margin: 5px 3px 8px;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/>
              <a:t>top 5px, left/right 3px, bottom 8px</a:t>
            </a:r>
          </a:p>
          <a:p>
            <a:pPr>
              <a:lnSpc>
                <a:spcPct val="100000"/>
              </a:lnSpc>
              <a:defRPr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margin: 1px 3px 5px 7px;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/>
              <a:t>top, right, bottom, left (clockwise from top)</a:t>
            </a:r>
          </a:p>
          <a:p>
            <a:pPr>
              <a:lnSpc>
                <a:spcPct val="100000"/>
              </a:lnSpc>
              <a:defRPr/>
            </a:pPr>
            <a:r>
              <a:rPr lang="en-US" dirty="0"/>
              <a:t>Same for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anose="020B0609020204030204" pitchFamily="49" charset="0"/>
              </a:rPr>
              <a:t>padding</a:t>
            </a:r>
            <a:endParaRPr lang="bg-BG" b="1" dirty="0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ZA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Margin and Padding: Short Rules</a:t>
            </a:r>
          </a:p>
        </p:txBody>
      </p:sp>
    </p:spTree>
    <p:extLst>
      <p:ext uri="{BB962C8B-B14F-4D97-AF65-F5344CB8AC3E}">
        <p14:creationId xmlns:p14="http://schemas.microsoft.com/office/powerpoint/2010/main" val="2724389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88018" y="1089703"/>
            <a:ext cx="5928059" cy="3187813"/>
          </a:xfrm>
          <a:prstGeom prst="roundRect">
            <a:avLst>
              <a:gd name="adj" fmla="val 260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1370012" y="4620904"/>
            <a:ext cx="9577597" cy="941696"/>
          </a:xfrm>
        </p:spPr>
        <p:txBody>
          <a:bodyPr>
            <a:normAutofit/>
          </a:bodyPr>
          <a:lstStyle/>
          <a:p>
            <a:pPr algn="ctr">
              <a:defRPr/>
            </a:pPr>
            <a:r>
              <a:rPr lang="en-US" sz="5400" dirty="0"/>
              <a:t>Margin and Padding</a:t>
            </a:r>
            <a:endParaRPr lang="en-US" sz="5400" dirty="0" smtClean="0"/>
          </a:p>
        </p:txBody>
      </p:sp>
      <p:sp>
        <p:nvSpPr>
          <p:cNvPr id="12" name="Text Placeholder 7"/>
          <p:cNvSpPr txBox="1">
            <a:spLocks/>
          </p:cNvSpPr>
          <p:nvPr/>
        </p:nvSpPr>
        <p:spPr>
          <a:xfrm>
            <a:off x="1689574" y="5562600"/>
            <a:ext cx="8938472" cy="688256"/>
          </a:xfrm>
          <a:prstGeom prst="rect">
            <a:avLst/>
          </a:prstGeom>
        </p:spPr>
        <p:txBody>
          <a:bodyPr vert="horz" lIns="108000" tIns="36000" rIns="108000" bIns="36000" rtlCol="0">
            <a:no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000" dirty="0" smtClean="0">
                <a:solidFill>
                  <a:schemeClr val="accent1"/>
                </a:solidFill>
              </a:rPr>
              <a:t>Live Demo</a:t>
            </a:r>
            <a:endParaRPr lang="en-US" sz="40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4726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5335660"/>
            <a:ext cx="8938472" cy="820600"/>
          </a:xfrm>
        </p:spPr>
        <p:txBody>
          <a:bodyPr/>
          <a:lstStyle/>
          <a:p>
            <a:r>
              <a:rPr lang="en-US" dirty="0" smtClean="0">
                <a:latin typeface="+mn-lt"/>
              </a:rPr>
              <a:t>Overflow</a:t>
            </a:r>
            <a:endParaRPr lang="en-US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79225" y="6553200"/>
            <a:ext cx="6096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293225" y="2427790"/>
            <a:ext cx="2286000" cy="1691944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4656" y="1600200"/>
            <a:ext cx="6376812" cy="3347124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2050" name="Picture 2" descr="http://files.softicons.com/download/system-icons/adobe-cs4-files-folders-icons-by-deleket/png/256/File%20Adobe%20Dreamweaver%20CSS-0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488" y="2286000"/>
            <a:ext cx="1975524" cy="1975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9403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  <a:defRPr/>
            </a:pP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overflow</a:t>
            </a:r>
            <a:endParaRPr lang="en-US" sz="3200" dirty="0"/>
          </a:p>
          <a:p>
            <a:pPr lvl="1">
              <a:lnSpc>
                <a:spcPct val="110000"/>
              </a:lnSpc>
              <a:defRPr/>
            </a:pPr>
            <a:r>
              <a:rPr lang="en-US" sz="3000" dirty="0" smtClean="0"/>
              <a:t>Defines </a:t>
            </a:r>
            <a:r>
              <a:rPr lang="en-US" sz="3000" dirty="0"/>
              <a:t>the behavior of element when content needs more space than the available</a:t>
            </a:r>
          </a:p>
          <a:p>
            <a:pPr>
              <a:lnSpc>
                <a:spcPct val="110000"/>
              </a:lnSpc>
              <a:defRPr/>
            </a:pP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overflow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200" dirty="0"/>
              <a:t>values: </a:t>
            </a:r>
          </a:p>
          <a:p>
            <a:pPr lvl="1">
              <a:lnSpc>
                <a:spcPct val="110000"/>
              </a:lnSpc>
              <a:defRPr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visible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(default) – content spills out of the element</a:t>
            </a:r>
          </a:p>
          <a:p>
            <a:pPr lvl="1">
              <a:lnSpc>
                <a:spcPct val="110000"/>
              </a:lnSpc>
              <a:defRPr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auto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– show </a:t>
            </a:r>
            <a:r>
              <a:rPr lang="en-US" dirty="0"/>
              <a:t>scrollbars if needed</a:t>
            </a:r>
          </a:p>
          <a:p>
            <a:pPr lvl="1">
              <a:lnSpc>
                <a:spcPct val="110000"/>
              </a:lnSpc>
              <a:defRPr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scroll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– always show scrollbars</a:t>
            </a:r>
          </a:p>
          <a:p>
            <a:pPr lvl="1">
              <a:lnSpc>
                <a:spcPct val="110000"/>
              </a:lnSpc>
              <a:defRPr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hidden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– any content that cannot fit is </a:t>
            </a:r>
            <a:r>
              <a:rPr lang="en-US" dirty="0" smtClean="0"/>
              <a:t>clipped</a:t>
            </a:r>
            <a:endParaRPr lang="bg-B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Overflow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477810" y="6553200"/>
            <a:ext cx="609441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5290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523999" y="4876800"/>
            <a:ext cx="8938472" cy="820600"/>
          </a:xfrm>
        </p:spPr>
        <p:txBody>
          <a:bodyPr/>
          <a:lstStyle/>
          <a:p>
            <a:r>
              <a:rPr lang="en-US" dirty="0" smtClean="0"/>
              <a:t>Overflow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>
          <a:xfrm>
            <a:off x="1523999" y="5678768"/>
            <a:ext cx="8938472" cy="688256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058" y="1680480"/>
            <a:ext cx="9346354" cy="2832652"/>
          </a:xfrm>
          <a:prstGeom prst="roundRect">
            <a:avLst>
              <a:gd name="adj" fmla="val 9619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925042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5486400"/>
            <a:ext cx="8938472" cy="820600"/>
          </a:xfrm>
        </p:spPr>
        <p:txBody>
          <a:bodyPr/>
          <a:lstStyle/>
          <a:p>
            <a:r>
              <a:rPr lang="en-US" dirty="0" smtClean="0"/>
              <a:t>Display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2612" y="1447800"/>
            <a:ext cx="5585672" cy="356664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26905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Display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23825"/>
            <a:ext cx="11804822" cy="55703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defRPr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display</a:t>
            </a:r>
            <a:r>
              <a:rPr lang="en-US" dirty="0"/>
              <a:t>: controls the display of the </a:t>
            </a:r>
            <a:r>
              <a:rPr lang="en-US" dirty="0" smtClean="0"/>
              <a:t>element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Defines </a:t>
            </a:r>
            <a:r>
              <a:rPr lang="en-US" dirty="0"/>
              <a:t>the way it is rendered and if breaks should be placed before and after the element</a:t>
            </a:r>
          </a:p>
          <a:p>
            <a:pPr lvl="1">
              <a:lnSpc>
                <a:spcPct val="100000"/>
              </a:lnSpc>
              <a:defRPr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inline</a:t>
            </a:r>
            <a:r>
              <a:rPr lang="en-US" dirty="0"/>
              <a:t>: no breaks are placed before and </a:t>
            </a:r>
            <a:r>
              <a:rPr lang="en-US" dirty="0" smtClean="0"/>
              <a:t>after</a:t>
            </a:r>
          </a:p>
          <a:p>
            <a:pPr lvl="2">
              <a:lnSpc>
                <a:spcPct val="100000"/>
              </a:lnSpc>
              <a:defRPr/>
            </a:pPr>
            <a:r>
              <a:rPr lang="en-US" dirty="0" smtClean="0"/>
              <a:t>Like typical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&lt;span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&gt;</a:t>
            </a:r>
            <a:r>
              <a:rPr lang="en-US" dirty="0"/>
              <a:t> is </a:t>
            </a:r>
            <a:r>
              <a:rPr lang="en-US" dirty="0" smtClean="0"/>
              <a:t>element</a:t>
            </a:r>
            <a:endParaRPr lang="en-US" dirty="0"/>
          </a:p>
          <a:p>
            <a:pPr lvl="2">
              <a:lnSpc>
                <a:spcPct val="100000"/>
              </a:lnSpc>
              <a:defRPr/>
            </a:pPr>
            <a:r>
              <a:rPr lang="en-US" dirty="0"/>
              <a:t>The element's height and width depend on the size of the content</a:t>
            </a:r>
          </a:p>
          <a:p>
            <a:pPr lvl="1">
              <a:lnSpc>
                <a:spcPct val="100000"/>
              </a:lnSpc>
              <a:defRPr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block</a:t>
            </a:r>
            <a:r>
              <a:rPr lang="en-US" dirty="0"/>
              <a:t>:  breaks are placed before AND after the </a:t>
            </a:r>
            <a:r>
              <a:rPr lang="en-US" dirty="0" smtClean="0"/>
              <a:t>element</a:t>
            </a:r>
          </a:p>
          <a:p>
            <a:pPr lvl="2">
              <a:lnSpc>
                <a:spcPct val="100000"/>
              </a:lnSpc>
              <a:defRPr/>
            </a:pPr>
            <a:r>
              <a:rPr lang="en-US" dirty="0" smtClean="0"/>
              <a:t>Like typical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&lt;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div&gt;</a:t>
            </a:r>
            <a:r>
              <a:rPr lang="en-US" dirty="0"/>
              <a:t> is a block </a:t>
            </a:r>
            <a:r>
              <a:rPr lang="en-US" dirty="0" smtClean="0"/>
              <a:t>element</a:t>
            </a:r>
            <a:endParaRPr lang="en-US" dirty="0"/>
          </a:p>
          <a:p>
            <a:pPr lvl="2">
              <a:lnSpc>
                <a:spcPct val="100000"/>
              </a:lnSpc>
              <a:defRPr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Height</a:t>
            </a:r>
            <a:r>
              <a:rPr lang="en-US" dirty="0"/>
              <a:t> and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width</a:t>
            </a:r>
            <a:r>
              <a:rPr lang="en-US" dirty="0"/>
              <a:t> may not depend on the size of the </a:t>
            </a:r>
            <a:r>
              <a:rPr lang="en-US" dirty="0" smtClean="0"/>
              <a:t>content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477810" y="6553200"/>
            <a:ext cx="609441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4579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Display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defRPr/>
            </a:pPr>
            <a:r>
              <a:rPr lang="en-US" sz="36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none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The element </a:t>
            </a:r>
            <a:r>
              <a:rPr lang="en-US" dirty="0"/>
              <a:t>is hidden and its dimensions are not used to calculate the surrounding elements </a:t>
            </a:r>
            <a:r>
              <a:rPr lang="en-US" dirty="0" smtClean="0"/>
              <a:t>rendering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Differs </a:t>
            </a:r>
            <a:r>
              <a:rPr lang="en-US" dirty="0"/>
              <a:t>from </a:t>
            </a:r>
            <a:r>
              <a:rPr lang="en-US" sz="34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visibility:</a:t>
            </a:r>
            <a:r>
              <a:rPr lang="en-US" sz="3600" b="1" dirty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sz="34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hidden</a:t>
            </a:r>
            <a:endParaRPr lang="en-US" sz="36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100000"/>
              </a:lnSpc>
              <a:defRPr/>
            </a:pPr>
            <a:r>
              <a:rPr lang="en-US" sz="36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table</a:t>
            </a:r>
            <a:r>
              <a:rPr lang="en-US" dirty="0"/>
              <a:t>, </a:t>
            </a:r>
            <a:r>
              <a:rPr lang="en-US" sz="36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table-row</a:t>
            </a:r>
            <a:r>
              <a:rPr lang="en-US" dirty="0"/>
              <a:t>, </a:t>
            </a:r>
            <a:r>
              <a:rPr lang="en-US" sz="36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table-cell</a:t>
            </a:r>
            <a:endParaRPr lang="en-US" dirty="0"/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The </a:t>
            </a:r>
            <a:r>
              <a:rPr lang="en-US" dirty="0"/>
              <a:t>elements are arranged in a table-like </a:t>
            </a:r>
            <a:r>
              <a:rPr lang="en-US" dirty="0" smtClean="0"/>
              <a:t>layout</a:t>
            </a:r>
            <a:endParaRPr lang="en-US" dirty="0"/>
          </a:p>
          <a:p>
            <a:pPr>
              <a:lnSpc>
                <a:spcPct val="100000"/>
              </a:lnSpc>
              <a:defRPr/>
            </a:pPr>
            <a:r>
              <a:rPr lang="en-US" sz="36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inline-block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No breaks are placed before and after (like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inline</a:t>
            </a:r>
            <a:r>
              <a:rPr lang="en-US" dirty="0" smtClean="0"/>
              <a:t>)</a:t>
            </a:r>
          </a:p>
          <a:p>
            <a:pPr lvl="1">
              <a:lnSpc>
                <a:spcPct val="100000"/>
              </a:lnSpc>
              <a:defRPr/>
            </a:pPr>
            <a:r>
              <a:rPr lang="en-US" sz="34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Height</a:t>
            </a:r>
            <a:r>
              <a:rPr lang="en-US" dirty="0" smtClean="0"/>
              <a:t> </a:t>
            </a:r>
            <a:r>
              <a:rPr lang="en-US" dirty="0"/>
              <a:t>and</a:t>
            </a:r>
            <a:r>
              <a:rPr lang="en-US" sz="3600" dirty="0">
                <a:cs typeface="Consolas" panose="020B0609020204030204" pitchFamily="49" charset="0"/>
              </a:rPr>
              <a:t> </a:t>
            </a:r>
            <a:r>
              <a:rPr lang="en-US" sz="34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width</a:t>
            </a:r>
            <a:r>
              <a:rPr lang="en-US" sz="3600" dirty="0">
                <a:cs typeface="Consolas" panose="020B0609020204030204" pitchFamily="49" charset="0"/>
              </a:rPr>
              <a:t> </a:t>
            </a:r>
            <a:r>
              <a:rPr lang="en-US" dirty="0"/>
              <a:t>can be applied (like </a:t>
            </a:r>
            <a:r>
              <a:rPr lang="en-US" dirty="0" smtClean="0"/>
              <a:t>in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block elements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477810" y="6553200"/>
            <a:ext cx="609441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7077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46212" y="4800600"/>
            <a:ext cx="8938472" cy="820600"/>
          </a:xfrm>
        </p:spPr>
        <p:txBody>
          <a:bodyPr/>
          <a:lstStyle/>
          <a:p>
            <a:r>
              <a:rPr lang="en-US" dirty="0" smtClean="0"/>
              <a:t>Display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79225" y="6553200"/>
            <a:ext cx="6096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5247" y="1243786"/>
            <a:ext cx="6440402" cy="314148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softEdge rad="31750"/>
          </a:effectLst>
        </p:spPr>
      </p:pic>
      <p:sp>
        <p:nvSpPr>
          <p:cNvPr id="7" name="Text Placeholder 5"/>
          <p:cNvSpPr>
            <a:spLocks noGrp="1"/>
          </p:cNvSpPr>
          <p:nvPr>
            <p:ph type="body" idx="1"/>
          </p:nvPr>
        </p:nvSpPr>
        <p:spPr>
          <a:xfrm>
            <a:off x="1446212" y="5636344"/>
            <a:ext cx="8938472" cy="688256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229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066800"/>
            <a:ext cx="11804822" cy="5654677"/>
          </a:xfrm>
        </p:spPr>
        <p:txBody>
          <a:bodyPr>
            <a:normAutofit/>
          </a:bodyPr>
          <a:lstStyle/>
          <a:p>
            <a:r>
              <a:rPr lang="en-US" dirty="0" smtClean="0"/>
              <a:t>Width </a:t>
            </a:r>
            <a:r>
              <a:rPr lang="en-US" dirty="0"/>
              <a:t>and </a:t>
            </a:r>
            <a:r>
              <a:rPr lang="en-US" dirty="0" smtClean="0"/>
              <a:t>Height</a:t>
            </a:r>
            <a:endParaRPr lang="en-US" dirty="0"/>
          </a:p>
          <a:p>
            <a:r>
              <a:rPr lang="en-US" dirty="0"/>
              <a:t>Margins and Paddings</a:t>
            </a:r>
          </a:p>
          <a:p>
            <a:r>
              <a:rPr lang="en-US" dirty="0" smtClean="0"/>
              <a:t>Overflow (Scroll, Hidden)</a:t>
            </a:r>
            <a:endParaRPr lang="en-US" dirty="0"/>
          </a:p>
          <a:p>
            <a:r>
              <a:rPr lang="en-US" dirty="0" smtClean="0"/>
              <a:t>Display (Block, Inline-Block, …)</a:t>
            </a:r>
          </a:p>
          <a:p>
            <a:r>
              <a:rPr lang="en-US" dirty="0"/>
              <a:t>Visibility (Visible, Hidden)</a:t>
            </a:r>
          </a:p>
          <a:p>
            <a:r>
              <a:rPr lang="en-US" dirty="0" smtClean="0"/>
              <a:t>The Box Model</a:t>
            </a:r>
          </a:p>
          <a:p>
            <a:r>
              <a:rPr lang="en-US" dirty="0" smtClean="0"/>
              <a:t>Positioning (Absolute, Relative, Static)</a:t>
            </a:r>
          </a:p>
          <a:p>
            <a:r>
              <a:rPr lang="en-US" dirty="0" smtClean="0"/>
              <a:t>Floating Elements and Float Clearing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2812" y="3124200"/>
            <a:ext cx="2878654" cy="2878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://icons.iconarchive.com/icons/treetog/file-type/256/css-ico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1612" y="920089"/>
            <a:ext cx="2204111" cy="2204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4582426"/>
            <a:ext cx="8938472" cy="820600"/>
          </a:xfrm>
        </p:spPr>
        <p:txBody>
          <a:bodyPr/>
          <a:lstStyle/>
          <a:p>
            <a:r>
              <a:rPr lang="en-US" noProof="1" smtClean="0"/>
              <a:t>Flexbox</a:t>
            </a:r>
            <a:endParaRPr lang="en-US" noProof="1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446212" y="5460594"/>
            <a:ext cx="8938472" cy="688256"/>
          </a:xfrm>
        </p:spPr>
        <p:txBody>
          <a:bodyPr/>
          <a:lstStyle/>
          <a:p>
            <a:r>
              <a:rPr lang="en-US" dirty="0" smtClean="0"/>
              <a:t>The Magic of </a:t>
            </a:r>
            <a:r>
              <a:rPr lang="en-US" b="1" noProof="1" smtClean="0">
                <a:latin typeface="Consolas" panose="020B0609020204030204" pitchFamily="49" charset="0"/>
                <a:cs typeface="Consolas" panose="020B0609020204030204" pitchFamily="49" charset="0"/>
              </a:rPr>
              <a:t>display:flex</a:t>
            </a:r>
            <a:endParaRPr lang="en-US" b="1" noProof="1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0794" y="1447800"/>
            <a:ext cx="6629308" cy="2677426"/>
          </a:xfrm>
          <a:prstGeom prst="roundRect">
            <a:avLst>
              <a:gd name="adj" fmla="val 145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320377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flexbox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dirty="0" smtClean="0"/>
              <a:t>efficient </a:t>
            </a:r>
            <a:r>
              <a:rPr lang="en-US" dirty="0"/>
              <a:t>way to lay out, align and distribute space among items in a container, even when their size is unknown and/or dynamic (thus the word "flex</a:t>
            </a:r>
            <a:r>
              <a:rPr lang="en-US" dirty="0" smtClean="0"/>
              <a:t>").</a:t>
            </a:r>
          </a:p>
          <a:p>
            <a:pPr lvl="1"/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flex-direction</a:t>
            </a:r>
            <a:r>
              <a:rPr lang="en-US" dirty="0" smtClean="0"/>
              <a:t>: primarily </a:t>
            </a:r>
            <a:r>
              <a:rPr lang="en-US" dirty="0"/>
              <a:t>laying out either in horizontal rows or vertical </a:t>
            </a:r>
            <a:r>
              <a:rPr lang="en-US" dirty="0" smtClean="0"/>
              <a:t>columns</a:t>
            </a:r>
          </a:p>
          <a:p>
            <a:pPr lvl="2"/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row</a:t>
            </a:r>
            <a:r>
              <a:rPr lang="en-US" dirty="0" smtClean="0"/>
              <a:t>: </a:t>
            </a:r>
            <a:r>
              <a:rPr lang="en-US" dirty="0"/>
              <a:t>left </a:t>
            </a:r>
            <a:r>
              <a:rPr lang="en-US" dirty="0" smtClean="0"/>
              <a:t>to right </a:t>
            </a:r>
            <a:r>
              <a:rPr lang="en-US" noProof="1" smtClean="0"/>
              <a:t>(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ltr</a:t>
            </a:r>
            <a:r>
              <a:rPr lang="en-US" noProof="1" smtClean="0"/>
              <a:t>) </a:t>
            </a:r>
            <a:r>
              <a:rPr lang="en-US" dirty="0" smtClean="0"/>
              <a:t>right to left </a:t>
            </a:r>
            <a:r>
              <a:rPr lang="en-US" noProof="1" smtClean="0"/>
              <a:t>(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rtl</a:t>
            </a:r>
            <a:r>
              <a:rPr lang="en-US" noProof="1" smtClean="0"/>
              <a:t>)</a:t>
            </a:r>
            <a:endParaRPr lang="en-US" b="1" noProof="1" smtClean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2"/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row-reverse</a:t>
            </a:r>
            <a:r>
              <a:rPr lang="en-US" dirty="0" smtClean="0"/>
              <a:t>: </a:t>
            </a:r>
            <a:r>
              <a:rPr lang="en-US" dirty="0"/>
              <a:t>right </a:t>
            </a:r>
            <a:r>
              <a:rPr lang="en-US" dirty="0" smtClean="0"/>
              <a:t>to left </a:t>
            </a:r>
            <a:r>
              <a:rPr lang="en-US" noProof="1" smtClean="0"/>
              <a:t>(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ltr</a:t>
            </a:r>
            <a:r>
              <a:rPr lang="en-US" noProof="1" smtClean="0"/>
              <a:t>) </a:t>
            </a:r>
            <a:r>
              <a:rPr lang="en-US" dirty="0" smtClean="0"/>
              <a:t> left to right </a:t>
            </a:r>
            <a:r>
              <a:rPr lang="en-US" noProof="1" smtClean="0"/>
              <a:t>(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rtl</a:t>
            </a:r>
            <a:r>
              <a:rPr lang="en-US" noProof="1" smtClean="0"/>
              <a:t>)</a:t>
            </a:r>
          </a:p>
          <a:p>
            <a:pPr lvl="2"/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column</a:t>
            </a:r>
            <a:r>
              <a:rPr lang="en-US" dirty="0" smtClean="0"/>
              <a:t>: </a:t>
            </a:r>
            <a:r>
              <a:rPr lang="en-US" dirty="0"/>
              <a:t>same</a:t>
            </a:r>
            <a:r>
              <a:rPr lang="en-US" dirty="0" smtClean="0"/>
              <a:t> as row, but top to bottom</a:t>
            </a:r>
          </a:p>
          <a:p>
            <a:pPr lvl="2"/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column-reverse</a:t>
            </a:r>
            <a:r>
              <a:rPr lang="en-US" dirty="0" smtClean="0"/>
              <a:t>: </a:t>
            </a:r>
            <a:r>
              <a:rPr lang="en-US" dirty="0"/>
              <a:t>same </a:t>
            </a:r>
            <a:r>
              <a:rPr lang="en-US" dirty="0" smtClean="0"/>
              <a:t>as row-reverse but bottom to top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Flexbox</a:t>
            </a:r>
            <a:endParaRPr lang="en-US" dirty="0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0" y="0"/>
            <a:ext cx="12188825" cy="0"/>
          </a:xfrm>
          <a:prstGeom prst="rect">
            <a:avLst/>
          </a:prstGeom>
          <a:solidFill>
            <a:srgbClr val="EEEEE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522" tIns="0" rIns="26979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bg-BG" sz="9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Noto Sans"/>
              </a:rPr>
              <a:t>right to left in </a:t>
            </a:r>
            <a:r>
              <a:rPr kumimoji="0" lang="bg-BG" sz="9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anose="020B0604020202020204" pitchFamily="34" charset="-128"/>
              </a:rPr>
              <a:t>ltr</a:t>
            </a:r>
            <a:r>
              <a:rPr kumimoji="0" lang="bg-BG" sz="9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Noto Sans"/>
              </a:rPr>
              <a:t>; left to right in </a:t>
            </a:r>
            <a:r>
              <a:rPr kumimoji="0" lang="bg-BG" sz="9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anose="020B0604020202020204" pitchFamily="34" charset="-128"/>
              </a:rPr>
              <a:t>rtl</a:t>
            </a:r>
            <a:r>
              <a:rPr kumimoji="0" lang="bg-BG" sz="1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bg-BG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5244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Flex-wrap</a:t>
            </a:r>
            <a:r>
              <a:rPr lang="en-US" dirty="0" smtClean="0"/>
              <a:t>: </a:t>
            </a:r>
            <a:r>
              <a:rPr lang="en-US" dirty="0"/>
              <a:t>wrap as needed with this property</a:t>
            </a:r>
            <a:endParaRPr lang="en-US" b="1" dirty="0" smtClean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2"/>
            <a:r>
              <a:rPr lang="en-US" b="1" dirty="0" err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Nowrap</a:t>
            </a:r>
            <a:r>
              <a:rPr lang="en-US" dirty="0" smtClean="0"/>
              <a:t>: </a:t>
            </a:r>
            <a:r>
              <a:rPr lang="en-US" dirty="0"/>
              <a:t>single-line / left to right (</a:t>
            </a:r>
            <a:r>
              <a:rPr lang="en-US" b="1" dirty="0" err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ltr</a:t>
            </a:r>
            <a:r>
              <a:rPr lang="en-US" dirty="0"/>
              <a:t>)  right to left (</a:t>
            </a:r>
            <a:r>
              <a:rPr lang="en-US" b="1" dirty="0" err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rtl</a:t>
            </a:r>
            <a:r>
              <a:rPr lang="en-US" dirty="0"/>
              <a:t>)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2"/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Wrap</a:t>
            </a:r>
            <a:r>
              <a:rPr lang="en-US" dirty="0" smtClean="0"/>
              <a:t>: </a:t>
            </a:r>
            <a:r>
              <a:rPr lang="en-US" dirty="0"/>
              <a:t>multi-line / left to </a:t>
            </a:r>
            <a:r>
              <a:rPr lang="en-US" dirty="0" smtClean="0"/>
              <a:t>right</a:t>
            </a:r>
            <a:r>
              <a:rPr lang="en-US" dirty="0"/>
              <a:t> (</a:t>
            </a:r>
            <a:r>
              <a:rPr lang="en-US" b="1" dirty="0" err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ltr</a:t>
            </a:r>
            <a:r>
              <a:rPr lang="en-US" dirty="0"/>
              <a:t>)  right to left (</a:t>
            </a:r>
            <a:r>
              <a:rPr lang="en-US" b="1" dirty="0" err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rtl</a:t>
            </a:r>
            <a:r>
              <a:rPr lang="en-US" dirty="0"/>
              <a:t>)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2"/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Wrap-reverse</a:t>
            </a:r>
            <a:r>
              <a:rPr lang="en-US" dirty="0" smtClean="0"/>
              <a:t>: </a:t>
            </a:r>
            <a:r>
              <a:rPr lang="en-US" dirty="0"/>
              <a:t>multi-line / right to </a:t>
            </a:r>
            <a:r>
              <a:rPr lang="en-US" dirty="0" smtClean="0"/>
              <a:t>left</a:t>
            </a:r>
            <a:r>
              <a:rPr lang="en-US" dirty="0"/>
              <a:t> (</a:t>
            </a:r>
            <a:r>
              <a:rPr lang="en-US" b="1" dirty="0" err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ltr</a:t>
            </a:r>
            <a:r>
              <a:rPr lang="en-US" dirty="0" smtClean="0"/>
              <a:t>)</a:t>
            </a:r>
            <a:r>
              <a:rPr lang="en-US" dirty="0"/>
              <a:t>  left to right</a:t>
            </a:r>
            <a:r>
              <a:rPr lang="en-US" dirty="0" smtClean="0"/>
              <a:t> </a:t>
            </a:r>
            <a:r>
              <a:rPr lang="en-US" dirty="0"/>
              <a:t>(</a:t>
            </a:r>
            <a:r>
              <a:rPr lang="en-US" b="1" dirty="0" err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rtl</a:t>
            </a:r>
            <a:r>
              <a:rPr lang="en-US" dirty="0" smtClean="0"/>
              <a:t>)</a:t>
            </a:r>
          </a:p>
          <a:p>
            <a:pPr lvl="1"/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flex-flow</a:t>
            </a:r>
            <a:r>
              <a:rPr lang="en-US" dirty="0" smtClean="0"/>
              <a:t>: </a:t>
            </a:r>
            <a:r>
              <a:rPr lang="en-US" dirty="0"/>
              <a:t>shorthand </a:t>
            </a:r>
            <a:r>
              <a:rPr lang="en-US" dirty="0" smtClean="0"/>
              <a:t>(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flex-direction</a:t>
            </a:r>
            <a:r>
              <a:rPr lang="en-US" dirty="0" smtClean="0"/>
              <a:t>) &amp; (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flex-wrap</a:t>
            </a:r>
            <a:r>
              <a:rPr lang="en-US" dirty="0" smtClean="0"/>
              <a:t>)</a:t>
            </a:r>
            <a:r>
              <a:rPr lang="en-US" dirty="0"/>
              <a:t> </a:t>
            </a:r>
            <a:r>
              <a:rPr lang="en-US" dirty="0" smtClean="0"/>
              <a:t>properties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lign-items</a:t>
            </a:r>
            <a:r>
              <a:rPr lang="en-US" dirty="0" smtClean="0"/>
              <a:t>: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flex-start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|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flex-end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|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center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|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baseline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|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stretch</a:t>
            </a:r>
          </a:p>
          <a:p>
            <a:pPr marL="682634" lvl="2" indent="0">
              <a:buNone/>
            </a:pPr>
            <a:endParaRPr lang="en-US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Flexbox</a:t>
            </a:r>
            <a:endParaRPr lang="en-US" dirty="0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0" y="0"/>
            <a:ext cx="12188825" cy="0"/>
          </a:xfrm>
          <a:prstGeom prst="rect">
            <a:avLst/>
          </a:prstGeom>
          <a:solidFill>
            <a:srgbClr val="EEEEE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522" tIns="0" rIns="26979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bg-BG" sz="9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Noto Sans"/>
              </a:rPr>
              <a:t>right to left in </a:t>
            </a:r>
            <a:r>
              <a:rPr kumimoji="0" lang="bg-BG" sz="9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anose="020B0604020202020204" pitchFamily="34" charset="-128"/>
              </a:rPr>
              <a:t>ltr</a:t>
            </a:r>
            <a:r>
              <a:rPr kumimoji="0" lang="bg-BG" sz="9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Noto Sans"/>
              </a:rPr>
              <a:t>; left to right in </a:t>
            </a:r>
            <a:r>
              <a:rPr kumimoji="0" lang="bg-BG" sz="9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anose="020B0604020202020204" pitchFamily="34" charset="-128"/>
              </a:rPr>
              <a:t>rtl</a:t>
            </a:r>
            <a:r>
              <a:rPr kumimoji="0" lang="bg-BG" sz="1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bg-BG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9877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sz="34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align-content</a:t>
            </a:r>
            <a:r>
              <a:rPr lang="en-US" sz="3400" dirty="0" smtClean="0"/>
              <a:t>: </a:t>
            </a:r>
          </a:p>
          <a:p>
            <a:pPr lvl="2"/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flex-start</a:t>
            </a:r>
            <a:r>
              <a:rPr lang="en-US" sz="3200" dirty="0" smtClean="0"/>
              <a:t>: </a:t>
            </a:r>
            <a:r>
              <a:rPr lang="en-US" sz="3200" dirty="0"/>
              <a:t>lines packed to the start of the </a:t>
            </a:r>
            <a:r>
              <a:rPr lang="en-US" sz="3200" dirty="0" smtClean="0"/>
              <a:t>container</a:t>
            </a:r>
          </a:p>
          <a:p>
            <a:pPr lvl="2"/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flex-end</a:t>
            </a:r>
            <a:r>
              <a:rPr lang="en-US" sz="3200" dirty="0" smtClean="0"/>
              <a:t>: </a:t>
            </a:r>
            <a:r>
              <a:rPr lang="en-US" sz="3200" dirty="0"/>
              <a:t>lines packed to the end of the </a:t>
            </a:r>
            <a:r>
              <a:rPr lang="en-US" sz="3200" dirty="0" smtClean="0"/>
              <a:t>container</a:t>
            </a:r>
            <a:endParaRPr lang="en-US" sz="32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2"/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center</a:t>
            </a:r>
            <a:r>
              <a:rPr lang="en-US" sz="3200" dirty="0" smtClean="0"/>
              <a:t>: </a:t>
            </a:r>
            <a:r>
              <a:rPr lang="en-US" sz="3200" dirty="0"/>
              <a:t>lines packed to the center of the </a:t>
            </a:r>
            <a:r>
              <a:rPr lang="en-US" sz="3200" dirty="0" smtClean="0"/>
              <a:t>container</a:t>
            </a:r>
          </a:p>
          <a:p>
            <a:pPr lvl="2"/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space-between</a:t>
            </a:r>
            <a:r>
              <a:rPr lang="en-US" sz="3200" dirty="0" smtClean="0"/>
              <a:t>: </a:t>
            </a:r>
            <a:r>
              <a:rPr lang="en-US" sz="3200" dirty="0"/>
              <a:t>first-to </a:t>
            </a:r>
            <a:r>
              <a:rPr lang="en-US" sz="3200" dirty="0" smtClean="0"/>
              <a:t>the start &amp; last-to the end of the section</a:t>
            </a:r>
          </a:p>
          <a:p>
            <a:pPr lvl="2"/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space-around</a:t>
            </a:r>
            <a:r>
              <a:rPr lang="en-US" sz="3200" dirty="0" smtClean="0"/>
              <a:t>: </a:t>
            </a:r>
            <a:r>
              <a:rPr lang="en-US" sz="3200" dirty="0"/>
              <a:t>equal space between </a:t>
            </a:r>
            <a:r>
              <a:rPr lang="en-US" sz="3200" dirty="0" smtClean="0"/>
              <a:t>them</a:t>
            </a:r>
          </a:p>
          <a:p>
            <a:pPr lvl="2"/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stretch</a:t>
            </a:r>
            <a:r>
              <a:rPr lang="en-US" sz="3200" dirty="0" smtClean="0"/>
              <a:t>: </a:t>
            </a:r>
            <a:r>
              <a:rPr lang="en-US" sz="3200" dirty="0"/>
              <a:t>(default) </a:t>
            </a:r>
            <a:r>
              <a:rPr lang="en-US" sz="3200" dirty="0" smtClean="0"/>
              <a:t>lines </a:t>
            </a:r>
            <a:r>
              <a:rPr lang="en-US" sz="3200" dirty="0"/>
              <a:t>stretch to take up the remaining space</a:t>
            </a:r>
            <a:endParaRPr lang="en-US" sz="32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Flexbox</a:t>
            </a:r>
            <a:endParaRPr lang="en-US" dirty="0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0" y="0"/>
            <a:ext cx="12188825" cy="0"/>
          </a:xfrm>
          <a:prstGeom prst="rect">
            <a:avLst/>
          </a:prstGeom>
          <a:solidFill>
            <a:srgbClr val="EEEEE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522" tIns="0" rIns="26979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bg-BG" sz="9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Noto Sans"/>
              </a:rPr>
              <a:t>right to left in </a:t>
            </a:r>
            <a:r>
              <a:rPr kumimoji="0" lang="bg-BG" sz="9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anose="020B0604020202020204" pitchFamily="34" charset="-128"/>
              </a:rPr>
              <a:t>ltr</a:t>
            </a:r>
            <a:r>
              <a:rPr kumimoji="0" lang="bg-BG" sz="9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Noto Sans"/>
              </a:rPr>
              <a:t>; left to right in </a:t>
            </a:r>
            <a:r>
              <a:rPr kumimoji="0" lang="bg-BG" sz="9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anose="020B0604020202020204" pitchFamily="34" charset="-128"/>
              </a:rPr>
              <a:t>rtl</a:t>
            </a:r>
            <a:r>
              <a:rPr kumimoji="0" lang="bg-BG" sz="1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bg-BG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9292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4582426"/>
            <a:ext cx="8938472" cy="820600"/>
          </a:xfrm>
        </p:spPr>
        <p:txBody>
          <a:bodyPr/>
          <a:lstStyle/>
          <a:p>
            <a:r>
              <a:rPr lang="en-US" noProof="1" smtClean="0"/>
              <a:t>Flexbox</a:t>
            </a:r>
            <a:endParaRPr lang="en-US" noProof="1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446212" y="5460594"/>
            <a:ext cx="8938472" cy="688256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b="1" noProof="1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0794" y="1447800"/>
            <a:ext cx="6629308" cy="2677426"/>
          </a:xfrm>
          <a:prstGeom prst="roundRect">
            <a:avLst>
              <a:gd name="adj" fmla="val 145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432302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7174" y="1066800"/>
            <a:ext cx="8938472" cy="820600"/>
          </a:xfrm>
        </p:spPr>
        <p:txBody>
          <a:bodyPr/>
          <a:lstStyle/>
          <a:p>
            <a:pPr algn="ctr"/>
            <a:r>
              <a:rPr lang="en-US" dirty="0" smtClean="0"/>
              <a:t>Visibility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0408" y="2133600"/>
            <a:ext cx="6272004" cy="381752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245065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visibility</a:t>
            </a:r>
          </a:p>
          <a:p>
            <a:pPr lvl="1"/>
            <a:r>
              <a:rPr lang="en-US" dirty="0"/>
              <a:t>Determines whether the element is visible</a:t>
            </a:r>
          </a:p>
          <a:p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hidden</a:t>
            </a:r>
            <a:endParaRPr lang="bg-BG" b="1" dirty="0" smtClean="0"/>
          </a:p>
          <a:p>
            <a:pPr lvl="1"/>
            <a:r>
              <a:rPr lang="en-US" dirty="0" smtClean="0"/>
              <a:t>The </a:t>
            </a:r>
            <a:r>
              <a:rPr lang="en-US" dirty="0"/>
              <a:t>element is not rendered, but still occupies place on the page (similar to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opacity:0</a:t>
            </a:r>
            <a:r>
              <a:rPr lang="en-US" dirty="0"/>
              <a:t>)</a:t>
            </a:r>
          </a:p>
          <a:p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visible</a:t>
            </a:r>
            <a:endParaRPr lang="en-US" b="1" dirty="0" smtClean="0"/>
          </a:p>
          <a:p>
            <a:pPr lvl="1"/>
            <a:r>
              <a:rPr lang="en-US" dirty="0" smtClean="0"/>
              <a:t>The </a:t>
            </a:r>
            <a:r>
              <a:rPr lang="en-US" dirty="0"/>
              <a:t>element is rendered normally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Visibility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2669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9484" y="958052"/>
            <a:ext cx="5691928" cy="353673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446212" y="4846005"/>
            <a:ext cx="8938472" cy="820600"/>
          </a:xfrm>
        </p:spPr>
        <p:txBody>
          <a:bodyPr/>
          <a:lstStyle/>
          <a:p>
            <a:pPr algn="ctr"/>
            <a:r>
              <a:rPr lang="en-US" dirty="0" smtClean="0">
                <a:latin typeface="+mn-lt"/>
              </a:rPr>
              <a:t>Visibility</a:t>
            </a:r>
            <a:endParaRPr lang="en-US" dirty="0">
              <a:latin typeface="+mn-lt"/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idx="1"/>
          </p:nvPr>
        </p:nvSpPr>
        <p:spPr>
          <a:xfrm>
            <a:off x="1449540" y="5636344"/>
            <a:ext cx="8938472" cy="688256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73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8" name="Rectangle 2"/>
          <p:cNvSpPr>
            <a:spLocks noGrp="1" noChangeArrowheads="1"/>
          </p:cNvSpPr>
          <p:nvPr>
            <p:ph type="title"/>
          </p:nvPr>
        </p:nvSpPr>
        <p:spPr>
          <a:xfrm>
            <a:off x="2208211" y="883920"/>
            <a:ext cx="7086600" cy="838200"/>
          </a:xfrm>
        </p:spPr>
        <p:txBody>
          <a:bodyPr>
            <a:normAutofit/>
          </a:bodyPr>
          <a:lstStyle/>
          <a:p>
            <a:pPr algn="ctr">
              <a:defRPr/>
            </a:pPr>
            <a:r>
              <a:rPr lang="en-US" sz="5400" dirty="0" smtClean="0"/>
              <a:t>The Box Model</a:t>
            </a:r>
            <a:endParaRPr lang="bg-BG" sz="5400" dirty="0" smtClean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012" y="2133600"/>
            <a:ext cx="5029038" cy="396899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3586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  <p:sp>
        <p:nvSpPr>
          <p:cNvPr id="86937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  <a:defRPr/>
            </a:pPr>
            <a:r>
              <a:rPr lang="en-US" sz="3200" dirty="0"/>
              <a:t>When using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quirks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mode</a:t>
            </a:r>
            <a:b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3200" dirty="0" smtClean="0"/>
              <a:t>(</a:t>
            </a:r>
            <a:r>
              <a:rPr lang="en-US" sz="3200" dirty="0"/>
              <a:t>pages with no </a:t>
            </a:r>
            <a:r>
              <a:rPr lang="en-US" sz="3200" dirty="0" smtClean="0"/>
              <a:t>DOCTYPE</a:t>
            </a:r>
            <a:br>
              <a:rPr lang="en-US" sz="3200" dirty="0" smtClean="0"/>
            </a:br>
            <a:r>
              <a:rPr lang="en-US" sz="3200" dirty="0" smtClean="0"/>
              <a:t>or </a:t>
            </a:r>
            <a:r>
              <a:rPr lang="en-US" sz="3200" dirty="0"/>
              <a:t>with a HTML 4 Transitional DOCTYPE</a:t>
            </a:r>
            <a:r>
              <a:rPr lang="en-US" sz="3200" dirty="0" smtClean="0"/>
              <a:t>)</a:t>
            </a:r>
          </a:p>
          <a:p>
            <a:pPr marL="609494" lvl="2" indent="-304747">
              <a:lnSpc>
                <a:spcPct val="90000"/>
              </a:lnSpc>
              <a:spcBef>
                <a:spcPct val="20000"/>
              </a:spcBef>
              <a:buClr>
                <a:srgbClr val="F2B254"/>
              </a:buClr>
              <a:buSzPct val="100000"/>
              <a:defRPr/>
            </a:pPr>
            <a:r>
              <a:rPr lang="en-US" dirty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Internet Explorer violates </a:t>
            </a:r>
            <a:r>
              <a:rPr lang="en-US" dirty="0" smtClean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box model!</a:t>
            </a:r>
            <a:endParaRPr lang="bg-BG" dirty="0">
              <a:solidFill>
                <a:schemeClr val="tx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lnSpc>
                <a:spcPct val="90000"/>
              </a:lnSpc>
              <a:spcBef>
                <a:spcPct val="20000"/>
              </a:spcBef>
              <a:defRPr/>
            </a:pPr>
            <a:endParaRPr lang="en-US" b="1" dirty="0" smtClean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6937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IE Quirks Mode</a:t>
            </a:r>
            <a:endParaRPr lang="en-US" dirty="0" smtClean="0"/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3237" y="1401438"/>
            <a:ext cx="3571748" cy="4846962"/>
          </a:xfrm>
          <a:prstGeom prst="rect">
            <a:avLst/>
          </a:prstGeom>
          <a:noFill/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4812" y="3429000"/>
            <a:ext cx="4577464" cy="291360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486389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1812" y="990600"/>
            <a:ext cx="3807776" cy="4191000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7" name="Title 4"/>
          <p:cNvSpPr>
            <a:spLocks noGrp="1"/>
          </p:cNvSpPr>
          <p:nvPr>
            <p:ph type="title"/>
          </p:nvPr>
        </p:nvSpPr>
        <p:spPr>
          <a:xfrm>
            <a:off x="1776464" y="5638800"/>
            <a:ext cx="8938472" cy="820600"/>
          </a:xfrm>
        </p:spPr>
        <p:txBody>
          <a:bodyPr/>
          <a:lstStyle/>
          <a:p>
            <a:r>
              <a:rPr lang="en-US" dirty="0" smtClean="0"/>
              <a:t>Width and Height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2194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>
            <a:spLocks noGrp="1" noChangeArrowheads="1"/>
          </p:cNvSpPr>
          <p:nvPr>
            <p:ph type="title"/>
          </p:nvPr>
        </p:nvSpPr>
        <p:spPr>
          <a:xfrm>
            <a:off x="1446212" y="779600"/>
            <a:ext cx="8938472" cy="820600"/>
          </a:xfrm>
        </p:spPr>
        <p:txBody>
          <a:bodyPr>
            <a:normAutofit/>
          </a:bodyPr>
          <a:lstStyle/>
          <a:p>
            <a:pPr algn="ctr">
              <a:defRPr/>
            </a:pPr>
            <a:r>
              <a:rPr lang="en-US" sz="5400" dirty="0" smtClean="0"/>
              <a:t>The Box Model</a:t>
            </a:r>
            <a:endParaRPr lang="bg-BG" sz="5400" dirty="0" smtClean="0"/>
          </a:p>
        </p:txBody>
      </p:sp>
      <p:pic>
        <p:nvPicPr>
          <p:cNvPr id="9" name="Picture 5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2969" y="1949996"/>
            <a:ext cx="6557084" cy="4298404"/>
          </a:xfrm>
          <a:prstGeom prst="roundRect">
            <a:avLst>
              <a:gd name="adj" fmla="val 2106"/>
            </a:avLst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44063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477810" y="6553200"/>
            <a:ext cx="609441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>
            <a:normAutofit/>
          </a:bodyPr>
          <a:lstStyle/>
          <a:p>
            <a:r>
              <a:rPr lang="en-US" dirty="0"/>
              <a:t>CSS3 </a:t>
            </a:r>
            <a:r>
              <a:rPr lang="en-US" dirty="0" smtClean="0"/>
              <a:t>Box-Sizing</a:t>
            </a:r>
            <a:endParaRPr lang="en-US" dirty="0"/>
          </a:p>
        </p:txBody>
      </p:sp>
      <p:sp>
        <p:nvSpPr>
          <p:cNvPr id="19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Determine whether you want an element to render it's borders and padding within its specified width, or outside of it.</a:t>
            </a:r>
          </a:p>
          <a:p>
            <a:r>
              <a:rPr lang="en-US" dirty="0"/>
              <a:t>Possible values:</a:t>
            </a:r>
          </a:p>
          <a:p>
            <a:pPr lvl="1"/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box-sizing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: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content-box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dirty="0"/>
              <a:t>(default)</a:t>
            </a:r>
            <a:br>
              <a:rPr lang="en-US" dirty="0"/>
            </a:br>
            <a:r>
              <a:rPr lang="en-US" dirty="0"/>
              <a:t>box width: 288 pixels + 10 pixels padding and 1 pixel border on each side = 300 pixels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box-sizing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: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border-box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/>
            </a:r>
            <a:b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</a:br>
            <a:r>
              <a:rPr lang="en-US" dirty="0"/>
              <a:t>box width: 300 pixels, including padding and borders</a:t>
            </a:r>
          </a:p>
          <a:p>
            <a:pPr marL="0" indent="0">
              <a:buNone/>
            </a:pP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868869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CSS3 </a:t>
            </a:r>
            <a:r>
              <a:rPr lang="en-US" dirty="0" smtClean="0"/>
              <a:t>Box-Sizing (</a:t>
            </a:r>
            <a:r>
              <a:rPr lang="en-US" dirty="0"/>
              <a:t>Example)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8815" y="999222"/>
            <a:ext cx="11804822" cy="5570355"/>
          </a:xfrm>
        </p:spPr>
        <p:txBody>
          <a:bodyPr/>
          <a:lstStyle/>
          <a:p>
            <a:r>
              <a:rPr lang="en-US" dirty="0"/>
              <a:t>Example: Box with </a:t>
            </a:r>
            <a:r>
              <a:rPr lang="en-US" dirty="0" smtClean="0"/>
              <a:t>a total </a:t>
            </a:r>
            <a:r>
              <a:rPr lang="en-US" dirty="0"/>
              <a:t>width of </a:t>
            </a:r>
            <a:r>
              <a:rPr lang="en-US" dirty="0" smtClean="0"/>
              <a:t>300px </a:t>
            </a:r>
            <a:r>
              <a:rPr lang="en-US" dirty="0"/>
              <a:t>(including paddings and borders)</a:t>
            </a:r>
          </a:p>
          <a:p>
            <a:endParaRPr lang="bg-BG" dirty="0"/>
          </a:p>
        </p:txBody>
      </p:sp>
      <p:sp>
        <p:nvSpPr>
          <p:cNvPr id="9" name="Text Placeholder 6"/>
          <p:cNvSpPr txBox="1">
            <a:spLocks/>
          </p:cNvSpPr>
          <p:nvPr/>
        </p:nvSpPr>
        <p:spPr>
          <a:xfrm>
            <a:off x="684212" y="2362200"/>
            <a:ext cx="5562600" cy="378565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0" fontAlgn="base" hangingPunct="0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effectLst/>
              </a:rPr>
              <a:t>width</a:t>
            </a:r>
            <a:r>
              <a:rPr lang="en-US" sz="2400" dirty="0">
                <a:effectLst/>
              </a:rPr>
              <a:t>: 300px</a:t>
            </a:r>
            <a:r>
              <a:rPr lang="en-US" sz="2400" dirty="0" smtClean="0">
                <a:effectLst/>
              </a:rPr>
              <a:t>;</a:t>
            </a:r>
          </a:p>
          <a:p>
            <a:r>
              <a:rPr lang="en-US" sz="2400" dirty="0">
                <a:effectLst/>
              </a:rPr>
              <a:t>border: 1px solid </a:t>
            </a:r>
            <a:r>
              <a:rPr lang="en-US" sz="2400" dirty="0" smtClean="0">
                <a:effectLst/>
              </a:rPr>
              <a:t>black;</a:t>
            </a:r>
          </a:p>
          <a:p>
            <a:r>
              <a:rPr lang="en-US" sz="2400" dirty="0">
                <a:effectLst/>
              </a:rPr>
              <a:t>padding: </a:t>
            </a:r>
            <a:r>
              <a:rPr lang="en-US" sz="2400" dirty="0" smtClean="0">
                <a:effectLst/>
              </a:rPr>
              <a:t>5px;</a:t>
            </a:r>
          </a:p>
          <a:p>
            <a:endParaRPr lang="en-US" sz="2400" dirty="0" smtClean="0"/>
          </a:p>
          <a:p>
            <a:r>
              <a:rPr lang="en-US" sz="2400" dirty="0" smtClean="0"/>
              <a:t>/* </a:t>
            </a:r>
            <a:r>
              <a:rPr lang="en-US" sz="2400" dirty="0"/>
              <a:t>Firefox </a:t>
            </a:r>
            <a:r>
              <a:rPr lang="en-US" sz="2400" dirty="0" smtClean="0"/>
              <a:t>*/</a:t>
            </a:r>
          </a:p>
          <a:p>
            <a:r>
              <a:rPr lang="en-US" sz="2400" dirty="0"/>
              <a:t>-moz-box-sizing</a:t>
            </a:r>
            <a:r>
              <a:rPr lang="en-US" sz="2400" dirty="0" smtClean="0"/>
              <a:t>: border-box</a:t>
            </a:r>
            <a:r>
              <a:rPr lang="en-US" sz="2400" dirty="0"/>
              <a:t>;</a:t>
            </a:r>
            <a:endParaRPr lang="en-US" sz="2400" dirty="0" smtClean="0"/>
          </a:p>
          <a:p>
            <a:r>
              <a:rPr lang="en-US" sz="2400" dirty="0" smtClean="0"/>
              <a:t>/* </a:t>
            </a:r>
            <a:r>
              <a:rPr lang="en-US" sz="2400" dirty="0" err="1"/>
              <a:t>WebKit</a:t>
            </a:r>
            <a:r>
              <a:rPr lang="en-US" sz="2400" dirty="0"/>
              <a:t> </a:t>
            </a:r>
            <a:r>
              <a:rPr lang="en-US" sz="2400" dirty="0" smtClean="0"/>
              <a:t>*/</a:t>
            </a:r>
          </a:p>
          <a:p>
            <a:r>
              <a:rPr lang="en-US" sz="2400" dirty="0" smtClean="0"/>
              <a:t>-</a:t>
            </a:r>
            <a:r>
              <a:rPr lang="en-US" sz="2400" dirty="0"/>
              <a:t>webkit-box-sizing: border-box;</a:t>
            </a:r>
            <a:endParaRPr lang="en-US" sz="2400" dirty="0" smtClean="0"/>
          </a:p>
          <a:p>
            <a:r>
              <a:rPr lang="en-US" sz="2400" dirty="0" smtClean="0"/>
              <a:t>/* </a:t>
            </a:r>
            <a:r>
              <a:rPr lang="en-US" sz="2400" dirty="0"/>
              <a:t>Opera 9.5+, Google Chrome </a:t>
            </a:r>
            <a:r>
              <a:rPr lang="en-US" sz="2400" dirty="0" smtClean="0"/>
              <a:t>*/</a:t>
            </a:r>
          </a:p>
          <a:p>
            <a:r>
              <a:rPr lang="en-US" sz="2400" dirty="0" smtClean="0"/>
              <a:t>box-sizing</a:t>
            </a:r>
            <a:r>
              <a:rPr lang="en-US" sz="2400" dirty="0"/>
              <a:t>: border-box;</a:t>
            </a: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2209" y="2795052"/>
            <a:ext cx="4910723" cy="2919948"/>
          </a:xfrm>
          <a:prstGeom prst="roundRect">
            <a:avLst>
              <a:gd name="adj" fmla="val 138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0937262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8412" y="828060"/>
            <a:ext cx="4616174" cy="39814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2513012" y="4876800"/>
            <a:ext cx="7086600" cy="838200"/>
          </a:xfrm>
          <a:prstGeom prst="rect">
            <a:avLst/>
          </a:prstGeom>
        </p:spPr>
        <p:txBody>
          <a:bodyPr vert="horz" lIns="36000" tIns="36000" rIns="36000" bIns="36000" rtlCol="0" anchor="b" anchorCtr="0">
            <a:normAutofit/>
          </a:bodyPr>
          <a:lstStyle>
            <a:lvl1pPr algn="ctr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 cap="none" baseline="0">
                <a:solidFill>
                  <a:srgbClr val="F3BE60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dirty="0" smtClean="0"/>
              <a:t>Box Model</a:t>
            </a:r>
            <a:endParaRPr lang="bg-BG" dirty="0" smtClean="0"/>
          </a:p>
        </p:txBody>
      </p:sp>
      <p:sp>
        <p:nvSpPr>
          <p:cNvPr id="8" name="Text Placeholder 7"/>
          <p:cNvSpPr txBox="1">
            <a:spLocks/>
          </p:cNvSpPr>
          <p:nvPr/>
        </p:nvSpPr>
        <p:spPr>
          <a:xfrm>
            <a:off x="1587076" y="5562600"/>
            <a:ext cx="8938472" cy="688256"/>
          </a:xfrm>
          <a:prstGeom prst="rect">
            <a:avLst/>
          </a:prstGeom>
        </p:spPr>
        <p:txBody>
          <a:bodyPr vert="horz" lIns="108000" tIns="36000" rIns="108000" bIns="36000" rtlCol="0">
            <a:no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000" dirty="0" smtClean="0">
                <a:solidFill>
                  <a:schemeClr val="accent1"/>
                </a:solidFill>
              </a:rPr>
              <a:t>Live Demo</a:t>
            </a:r>
            <a:endParaRPr lang="en-US" sz="40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0274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4722812" y="609600"/>
            <a:ext cx="3300623" cy="820600"/>
          </a:xfrm>
        </p:spPr>
        <p:txBody>
          <a:bodyPr/>
          <a:lstStyle/>
          <a:p>
            <a:r>
              <a:rPr lang="en-US" dirty="0"/>
              <a:t>Positioning</a:t>
            </a:r>
            <a:endParaRPr lang="bg-BG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2891" y="1981200"/>
            <a:ext cx="8620463" cy="3919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39739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Positioning</a:t>
            </a:r>
            <a:endParaRPr lang="en-US" dirty="0" smtClean="0"/>
          </a:p>
        </p:txBody>
      </p:sp>
      <p:sp>
        <p:nvSpPr>
          <p:cNvPr id="94413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position</a:t>
            </a:r>
            <a:r>
              <a:rPr lang="en-US" dirty="0"/>
              <a:t>: defines the positioning of the element in the page content flow</a:t>
            </a:r>
          </a:p>
          <a:p>
            <a:pPr>
              <a:lnSpc>
                <a:spcPct val="100000"/>
              </a:lnSpc>
              <a:defRPr/>
            </a:pPr>
            <a:r>
              <a:rPr lang="en-US" dirty="0"/>
              <a:t> The value is one of:</a:t>
            </a:r>
          </a:p>
          <a:p>
            <a:pPr lvl="1">
              <a:lnSpc>
                <a:spcPct val="100000"/>
              </a:lnSpc>
              <a:defRPr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static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(default)</a:t>
            </a:r>
            <a:endParaRPr lang="en-US" dirty="0"/>
          </a:p>
          <a:p>
            <a:pPr lvl="1">
              <a:lnSpc>
                <a:spcPct val="100000"/>
              </a:lnSpc>
              <a:defRPr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relative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800" dirty="0"/>
              <a:t>– </a:t>
            </a:r>
            <a:r>
              <a:rPr lang="en-US" dirty="0"/>
              <a:t>relative position according to where the element would appear with static position</a:t>
            </a:r>
          </a:p>
          <a:p>
            <a:pPr lvl="1">
              <a:lnSpc>
                <a:spcPct val="100000"/>
              </a:lnSpc>
              <a:defRPr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absolute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800" dirty="0"/>
              <a:t>– </a:t>
            </a:r>
            <a:r>
              <a:rPr lang="en-US" dirty="0"/>
              <a:t>position according to the innermost positioned parent element</a:t>
            </a:r>
          </a:p>
          <a:p>
            <a:pPr lvl="1">
              <a:lnSpc>
                <a:spcPct val="100000"/>
              </a:lnSpc>
              <a:defRPr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fixed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– same as  absolute, but ignores page scrolling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477810" y="6553200"/>
            <a:ext cx="609441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4236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Positioning</a:t>
            </a:r>
            <a:endParaRPr lang="en-US" dirty="0" smtClean="0"/>
          </a:p>
        </p:txBody>
      </p:sp>
      <p:sp>
        <p:nvSpPr>
          <p:cNvPr id="94413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dirty="0"/>
              <a:t>Margin VS relative positioning</a:t>
            </a:r>
          </a:p>
          <a:p>
            <a:pPr>
              <a:lnSpc>
                <a:spcPct val="100000"/>
              </a:lnSpc>
              <a:defRPr/>
            </a:pPr>
            <a:r>
              <a:rPr lang="en-US" dirty="0"/>
              <a:t>Fixed and absolutely positioned elements do not influence the page normal flow and usually stay on top of other elements</a:t>
            </a:r>
          </a:p>
          <a:p>
            <a:pPr marL="1066693" lvl="1" indent="-457200">
              <a:lnSpc>
                <a:spcPct val="100000"/>
              </a:lnSpc>
              <a:defRPr/>
            </a:pPr>
            <a:r>
              <a:rPr lang="en-US" dirty="0"/>
              <a:t>Their position and size is ignored when calculating the size of parent element or position of surrounding elements</a:t>
            </a:r>
          </a:p>
          <a:p>
            <a:pPr marL="1066693" lvl="1" indent="-457200">
              <a:lnSpc>
                <a:spcPct val="100000"/>
              </a:lnSpc>
              <a:defRPr/>
            </a:pPr>
            <a:r>
              <a:rPr lang="en-US" dirty="0"/>
              <a:t>Overlaid according to their z-index</a:t>
            </a:r>
          </a:p>
          <a:p>
            <a:pPr marL="1066693" lvl="1" indent="-457200">
              <a:lnSpc>
                <a:spcPct val="100000"/>
              </a:lnSpc>
              <a:defRPr/>
            </a:pPr>
            <a:r>
              <a:rPr lang="en-US" dirty="0"/>
              <a:t>Inline fixed or absolutely positioned elements can apply height like block-level elements</a:t>
            </a:r>
            <a:endParaRPr lang="bg-BG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477810" y="6553200"/>
            <a:ext cx="609441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6114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Positioning</a:t>
            </a:r>
            <a:endParaRPr lang="en-US" dirty="0" smtClean="0"/>
          </a:p>
        </p:txBody>
      </p:sp>
      <p:sp>
        <p:nvSpPr>
          <p:cNvPr id="94413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</a:rPr>
              <a:t>top</a:t>
            </a:r>
            <a:r>
              <a:rPr lang="en-US" dirty="0">
                <a:latin typeface="+mj-lt"/>
              </a:rPr>
              <a:t>,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</a:rPr>
              <a:t>left</a:t>
            </a:r>
            <a:r>
              <a:rPr lang="en-US" dirty="0">
                <a:latin typeface="+mj-lt"/>
              </a:rPr>
              <a:t>,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</a:rPr>
              <a:t>bottom</a:t>
            </a:r>
            <a:r>
              <a:rPr lang="en-US" dirty="0">
                <a:latin typeface="+mj-lt"/>
              </a:rPr>
              <a:t>,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</a:rPr>
              <a:t>right</a:t>
            </a:r>
            <a:r>
              <a:rPr lang="en-US" dirty="0">
                <a:latin typeface="+mj-lt"/>
              </a:rPr>
              <a:t>: specifies offset of absolute/fixed/relative positioned element as numerical values</a:t>
            </a:r>
          </a:p>
          <a:p>
            <a:pPr>
              <a:lnSpc>
                <a:spcPct val="100000"/>
              </a:lnSpc>
              <a:defRPr/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</a:rPr>
              <a:t>z-index</a:t>
            </a:r>
            <a:r>
              <a:rPr lang="en-US" dirty="0">
                <a:latin typeface="+mj-lt"/>
              </a:rPr>
              <a:t> : specifies the stack level of positioned elements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>
                <a:latin typeface="+mj-lt"/>
              </a:rPr>
              <a:t>Understanding stacking context</a:t>
            </a:r>
            <a:endParaRPr lang="bg-BG" dirty="0">
              <a:latin typeface="+mj-lt"/>
            </a:endParaRP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477810" y="6553200"/>
            <a:ext cx="609441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722812" y="3913438"/>
            <a:ext cx="386024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Each positioned element creates a stacking context</a:t>
            </a:r>
            <a:r>
              <a:rPr lang="bg-BG" sz="2000" dirty="0" smtClean="0"/>
              <a:t>.</a:t>
            </a:r>
            <a:endParaRPr lang="en-US" sz="2000" dirty="0" smtClean="0"/>
          </a:p>
          <a:p>
            <a:r>
              <a:rPr lang="en-US" sz="2000" dirty="0" smtClean="0"/>
              <a:t>Elements in different stacking contexts are overlapped according to the stacking order of their containers</a:t>
            </a:r>
            <a:r>
              <a:rPr lang="bg-BG" sz="2000" dirty="0" smtClean="0"/>
              <a:t>. </a:t>
            </a:r>
            <a:r>
              <a:rPr lang="en-US" sz="2000" dirty="0" smtClean="0"/>
              <a:t>For example, there is no way for #A1 and #A2 (children of #A) to be placed over #B without increasing the z-index of #A.</a:t>
            </a:r>
            <a:endParaRPr lang="en-US" sz="2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7936" y="3059430"/>
            <a:ext cx="3187299" cy="349377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557" y="3879203"/>
            <a:ext cx="3399856" cy="254989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900405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8274" y="914400"/>
            <a:ext cx="4184897" cy="3657600"/>
          </a:xfrm>
          <a:prstGeom prst="rect">
            <a:avLst/>
          </a:prstGeom>
        </p:spPr>
      </p:pic>
      <p:sp>
        <p:nvSpPr>
          <p:cNvPr id="5" name="Title 2"/>
          <p:cNvSpPr txBox="1">
            <a:spLocks/>
          </p:cNvSpPr>
          <p:nvPr/>
        </p:nvSpPr>
        <p:spPr>
          <a:xfrm>
            <a:off x="4570412" y="4876800"/>
            <a:ext cx="3300623" cy="820600"/>
          </a:xfrm>
          <a:prstGeom prst="rect">
            <a:avLst/>
          </a:prstGeom>
        </p:spPr>
        <p:txBody>
          <a:bodyPr vert="horz" lIns="36000" tIns="36000" rIns="36000" bIns="36000" rtlCol="0" anchor="b" anchorCtr="0">
            <a:spAutoFit/>
          </a:bodyPr>
          <a:lstStyle>
            <a:lvl1pPr algn="ctr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 cap="none" baseline="0">
                <a:solidFill>
                  <a:srgbClr val="F3BE6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Positioning</a:t>
            </a:r>
            <a:endParaRPr lang="bg-BG" dirty="0"/>
          </a:p>
        </p:txBody>
      </p:sp>
      <p:sp>
        <p:nvSpPr>
          <p:cNvPr id="6" name="Text Placeholder 7"/>
          <p:cNvSpPr txBox="1">
            <a:spLocks/>
          </p:cNvSpPr>
          <p:nvPr/>
        </p:nvSpPr>
        <p:spPr>
          <a:xfrm>
            <a:off x="1842276" y="5697400"/>
            <a:ext cx="8938472" cy="688256"/>
          </a:xfrm>
          <a:prstGeom prst="rect">
            <a:avLst/>
          </a:prstGeom>
        </p:spPr>
        <p:txBody>
          <a:bodyPr vert="horz" lIns="108000" tIns="36000" rIns="108000" bIns="36000" rtlCol="0">
            <a:no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000" dirty="0" smtClean="0">
                <a:solidFill>
                  <a:schemeClr val="accent1"/>
                </a:solidFill>
              </a:rPr>
              <a:t>Live Demo</a:t>
            </a:r>
            <a:endParaRPr lang="en-US" sz="40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226707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477810" y="6553200"/>
            <a:ext cx="609441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>
            <a:normAutofit/>
          </a:bodyPr>
          <a:lstStyle/>
          <a:p>
            <a:r>
              <a:rPr lang="en-US" dirty="0"/>
              <a:t>Inline </a:t>
            </a:r>
            <a:r>
              <a:rPr lang="en-US" dirty="0" smtClean="0"/>
              <a:t>Element Positioning</a:t>
            </a:r>
            <a:endParaRPr lang="en-US" dirty="0"/>
          </a:p>
        </p:txBody>
      </p:sp>
      <p:sp>
        <p:nvSpPr>
          <p:cNvPr id="19" name="Content Placeholder 2"/>
          <p:cNvSpPr>
            <a:spLocks noGrp="1"/>
          </p:cNvSpPr>
          <p:nvPr>
            <p:ph idx="1"/>
          </p:nvPr>
        </p:nvSpPr>
        <p:spPr>
          <a:xfrm>
            <a:off x="198113" y="1287645"/>
            <a:ext cx="11804822" cy="55703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defRPr/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vertical-align</a:t>
            </a:r>
            <a:endParaRPr lang="en-US" dirty="0" smtClean="0"/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Sets </a:t>
            </a:r>
            <a:r>
              <a:rPr lang="en-US" dirty="0"/>
              <a:t>the vertical-alignment of an inline element, according to the line height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/>
              <a:t>Values: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baseline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sub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super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top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text-top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middle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bottom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text-bottom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/>
              <a:t>or numeric</a:t>
            </a:r>
          </a:p>
          <a:p>
            <a:pPr marL="282575" lvl="1" indent="-282575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/>
            </a:pPr>
            <a:r>
              <a:rPr lang="en-US" dirty="0" smtClean="0"/>
              <a:t>Also used for content of table cells</a:t>
            </a:r>
            <a:br>
              <a:rPr lang="en-US" dirty="0" smtClean="0"/>
            </a:br>
            <a:r>
              <a:rPr lang="en-US" dirty="0" smtClean="0"/>
              <a:t>(which apply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middle</a:t>
            </a:r>
            <a:r>
              <a:rPr lang="en-US" dirty="0" smtClean="0"/>
              <a:t> alignment by default)</a:t>
            </a:r>
          </a:p>
          <a:p>
            <a:pPr marL="0" indent="0">
              <a:buNone/>
            </a:pPr>
            <a:endParaRPr lang="en-ZA" dirty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7012" y="149635"/>
            <a:ext cx="1423862" cy="12351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5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241"/>
          <a:stretch/>
        </p:blipFill>
        <p:spPr bwMode="auto">
          <a:xfrm rot="20610939">
            <a:off x="8292351" y="4463056"/>
            <a:ext cx="2948123" cy="1364203"/>
          </a:xfrm>
          <a:prstGeom prst="roundRect">
            <a:avLst>
              <a:gd name="adj" fmla="val 10010"/>
            </a:avLst>
          </a:prstGeom>
          <a:solidFill>
            <a:srgbClr val="FFFFFF"/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168688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0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Width</a:t>
            </a:r>
            <a:endParaRPr lang="bg-BG" dirty="0"/>
          </a:p>
        </p:txBody>
      </p:sp>
      <p:sp>
        <p:nvSpPr>
          <p:cNvPr id="460805" name="Rectangle 5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width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– defines </a:t>
            </a:r>
            <a:r>
              <a:rPr lang="en-US" dirty="0" smtClean="0"/>
              <a:t>a value </a:t>
            </a:r>
            <a:r>
              <a:rPr lang="en-US" dirty="0"/>
              <a:t>for the </a:t>
            </a:r>
            <a:r>
              <a:rPr lang="en-US" dirty="0" smtClean="0"/>
              <a:t>width </a:t>
            </a:r>
            <a:r>
              <a:rPr lang="en-US" dirty="0"/>
              <a:t>of element, e.g.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200px</a:t>
            </a:r>
          </a:p>
          <a:p>
            <a:pPr>
              <a:defRPr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width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applies only for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block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elements</a:t>
            </a:r>
          </a:p>
          <a:p>
            <a:pPr lvl="1">
              <a:defRPr/>
            </a:pPr>
            <a:r>
              <a:rPr lang="en-US" dirty="0"/>
              <a:t>Their with is 100% by </a:t>
            </a:r>
            <a:r>
              <a:rPr lang="en-US" dirty="0" smtClean="0"/>
              <a:t>default (the width of their parent)</a:t>
            </a:r>
            <a:endParaRPr lang="en-US" dirty="0"/>
          </a:p>
          <a:p>
            <a:pPr lvl="1">
              <a:defRPr/>
            </a:pPr>
            <a:r>
              <a:rPr lang="en-US" dirty="0"/>
              <a:t>The width of inline elements is </a:t>
            </a:r>
            <a:r>
              <a:rPr lang="en-US" dirty="0" smtClean="0"/>
              <a:t>the </a:t>
            </a:r>
            <a:r>
              <a:rPr lang="en-US" dirty="0"/>
              <a:t>width of their </a:t>
            </a:r>
            <a:r>
              <a:rPr lang="en-US" dirty="0" smtClean="0"/>
              <a:t>content</a:t>
            </a:r>
          </a:p>
          <a:p>
            <a:pPr>
              <a:defRPr/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min-width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– defines </a:t>
            </a:r>
            <a:r>
              <a:rPr lang="en-US" dirty="0"/>
              <a:t>the minimal width</a:t>
            </a:r>
          </a:p>
          <a:p>
            <a:pPr lvl="1">
              <a:defRPr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min-width</a:t>
            </a:r>
            <a:r>
              <a:rPr lang="en-US" dirty="0"/>
              <a:t> overrides width if (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width</a:t>
            </a:r>
            <a:r>
              <a:rPr lang="en-US" dirty="0"/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</a:t>
            </a:r>
            <a:r>
              <a:rPr lang="en-US" dirty="0"/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min-width</a:t>
            </a:r>
            <a:r>
              <a:rPr lang="en-US" dirty="0"/>
              <a:t>)</a:t>
            </a:r>
          </a:p>
          <a:p>
            <a:pPr>
              <a:defRPr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max-width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– defines </a:t>
            </a:r>
            <a:r>
              <a:rPr lang="en-US" dirty="0"/>
              <a:t>the maximal width</a:t>
            </a:r>
          </a:p>
          <a:p>
            <a:pPr lvl="1">
              <a:defRPr/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max-width</a:t>
            </a:r>
            <a:r>
              <a:rPr lang="en-US" dirty="0" smtClean="0"/>
              <a:t> overrides width if (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width</a:t>
            </a:r>
            <a:r>
              <a:rPr lang="en-US" dirty="0"/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&gt;</a:t>
            </a:r>
            <a:r>
              <a:rPr lang="en-US" dirty="0"/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max-width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5214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883" y="947975"/>
            <a:ext cx="6664119" cy="336947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0" name="Picture 2" descr="http://24ways.org/examples/zs-not-dead-baby-zs-not-dead/24-1.pn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2212" y="1226268"/>
            <a:ext cx="3469962" cy="3114676"/>
          </a:xfrm>
          <a:prstGeom prst="rect">
            <a:avLst/>
          </a:prstGeom>
          <a:noFill/>
          <a:effectLst>
            <a:softEdge rad="127000"/>
          </a:effectLst>
        </p:spPr>
      </p:pic>
      <p:sp>
        <p:nvSpPr>
          <p:cNvPr id="12" name="Title 2"/>
          <p:cNvSpPr txBox="1">
            <a:spLocks/>
          </p:cNvSpPr>
          <p:nvPr/>
        </p:nvSpPr>
        <p:spPr>
          <a:xfrm>
            <a:off x="2436812" y="5029200"/>
            <a:ext cx="7132517" cy="820600"/>
          </a:xfrm>
          <a:prstGeom prst="rect">
            <a:avLst/>
          </a:prstGeom>
        </p:spPr>
        <p:txBody>
          <a:bodyPr vert="horz" wrap="square" lIns="36000" tIns="36000" rIns="36000" bIns="36000" rtlCol="0" anchor="b" anchorCtr="0">
            <a:spAutoFit/>
          </a:bodyPr>
          <a:lstStyle>
            <a:lvl1pPr algn="ctr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 cap="none" baseline="0">
                <a:solidFill>
                  <a:srgbClr val="F3BE6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Alignment and Z-Index</a:t>
            </a:r>
            <a:endParaRPr lang="bg-BG" dirty="0"/>
          </a:p>
        </p:txBody>
      </p:sp>
      <p:sp>
        <p:nvSpPr>
          <p:cNvPr id="13" name="Text Placeholder 7"/>
          <p:cNvSpPr txBox="1">
            <a:spLocks/>
          </p:cNvSpPr>
          <p:nvPr/>
        </p:nvSpPr>
        <p:spPr>
          <a:xfrm>
            <a:off x="1533835" y="5849800"/>
            <a:ext cx="8938472" cy="688256"/>
          </a:xfrm>
          <a:prstGeom prst="rect">
            <a:avLst/>
          </a:prstGeom>
        </p:spPr>
        <p:txBody>
          <a:bodyPr vert="horz" lIns="108000" tIns="36000" rIns="108000" bIns="36000" rtlCol="0">
            <a:no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000" dirty="0" smtClean="0">
                <a:solidFill>
                  <a:schemeClr val="accent1"/>
                </a:solidFill>
              </a:rPr>
              <a:t>Live Demo</a:t>
            </a:r>
            <a:endParaRPr lang="en-US" sz="40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0575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477810" y="6553200"/>
            <a:ext cx="609441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  <p:sp>
        <p:nvSpPr>
          <p:cNvPr id="8" name="Title 2"/>
          <p:cNvSpPr txBox="1">
            <a:spLocks/>
          </p:cNvSpPr>
          <p:nvPr/>
        </p:nvSpPr>
        <p:spPr>
          <a:xfrm>
            <a:off x="4875212" y="762000"/>
            <a:ext cx="2667000" cy="838200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rgbClr val="F3BE6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 smtClean="0"/>
              <a:t>Floating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4562" y="1593177"/>
            <a:ext cx="7988300" cy="4981794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236310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Float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defRPr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float</a:t>
            </a:r>
            <a:r>
              <a:rPr lang="en-US" dirty="0"/>
              <a:t>: the element “floats” to one side</a:t>
            </a:r>
          </a:p>
          <a:p>
            <a:pPr lvl="1">
              <a:lnSpc>
                <a:spcPct val="100000"/>
              </a:lnSpc>
              <a:defRPr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left</a:t>
            </a:r>
            <a:r>
              <a:rPr lang="en-US" dirty="0"/>
              <a:t>: places the element on the left and following content on the right</a:t>
            </a:r>
          </a:p>
          <a:p>
            <a:pPr lvl="1">
              <a:lnSpc>
                <a:spcPct val="100000"/>
              </a:lnSpc>
              <a:defRPr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right</a:t>
            </a:r>
            <a:r>
              <a:rPr lang="en-US" dirty="0"/>
              <a:t>: places the element on the right and following content on the left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/>
              <a:t>floated elements should come before the content that will wrap around them in the code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/>
              <a:t>margins of floated elements do not collapse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/>
              <a:t>floated inline elements can apply height</a:t>
            </a:r>
            <a:endParaRPr lang="bg-BG" dirty="0"/>
          </a:p>
          <a:p>
            <a:pPr marL="0" indent="0">
              <a:buNone/>
            </a:pPr>
            <a:endParaRPr lang="en-US" b="1" noProof="1" smtClean="0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477810" y="6553200"/>
            <a:ext cx="609441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2797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35857693"/>
              </p:ext>
            </p:extLst>
          </p:nvPr>
        </p:nvGraphicFramePr>
        <p:xfrm>
          <a:off x="1903412" y="1295400"/>
          <a:ext cx="8156402" cy="4953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6" name="Image" r:id="rId3" imgW="3174603" imgH="2476190" progId="">
                  <p:embed/>
                </p:oleObj>
              </mc:Choice>
              <mc:Fallback>
                <p:oleObj name="Image" r:id="rId3" imgW="3174603" imgH="247619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3412" y="1295400"/>
                        <a:ext cx="8156402" cy="495300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</a:t>
            </a:r>
            <a:r>
              <a:rPr lang="en-US" dirty="0" smtClean="0"/>
              <a:t>Floated Elements are Positioned 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1218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  <a:defRPr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+mj-lt"/>
                <a:cs typeface="Consolas" panose="020B0609020204030204" pitchFamily="49" charset="0"/>
              </a:rPr>
              <a:t>C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+mj-lt"/>
                <a:cs typeface="Consolas" panose="020B0609020204030204" pitchFamily="49" charset="0"/>
              </a:rPr>
              <a:t>lear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+mj-lt"/>
              <a:cs typeface="Consolas" panose="020B0609020204030204" pitchFamily="49" charset="0"/>
            </a:endParaRPr>
          </a:p>
          <a:p>
            <a:pPr lvl="1">
              <a:lnSpc>
                <a:spcPct val="90000"/>
              </a:lnSpc>
              <a:defRPr/>
            </a:pPr>
            <a:r>
              <a:rPr lang="en-US" dirty="0">
                <a:latin typeface="+mj-lt"/>
              </a:rPr>
              <a:t>Sets the sides of the element where other floating elements are NOT allowed</a:t>
            </a:r>
          </a:p>
          <a:p>
            <a:pPr lvl="1">
              <a:lnSpc>
                <a:spcPct val="90000"/>
              </a:lnSpc>
              <a:defRPr/>
            </a:pPr>
            <a:r>
              <a:rPr lang="en-US" dirty="0">
                <a:latin typeface="+mj-lt"/>
              </a:rPr>
              <a:t>Used to "drop" elements below floated ones or expand a container, which contains only floated children</a:t>
            </a:r>
          </a:p>
          <a:p>
            <a:pPr lvl="1">
              <a:lnSpc>
                <a:spcPct val="90000"/>
              </a:lnSpc>
              <a:defRPr/>
            </a:pPr>
            <a:r>
              <a:rPr lang="en-US" dirty="0">
                <a:latin typeface="+mj-lt"/>
              </a:rPr>
              <a:t>Possible values: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left</a:t>
            </a:r>
            <a:r>
              <a:rPr lang="en-US" dirty="0">
                <a:latin typeface="+mj-lt"/>
              </a:rPr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right</a:t>
            </a:r>
            <a:r>
              <a:rPr lang="en-US" dirty="0">
                <a:latin typeface="+mj-lt"/>
              </a:rPr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both</a:t>
            </a:r>
          </a:p>
          <a:p>
            <a:pPr>
              <a:lnSpc>
                <a:spcPct val="90000"/>
              </a:lnSpc>
              <a:defRPr/>
            </a:pPr>
            <a:r>
              <a:rPr lang="en-US" dirty="0">
                <a:solidFill>
                  <a:schemeClr val="tx1">
                    <a:lumMod val="40000"/>
                    <a:lumOff val="60000"/>
                  </a:schemeClr>
                </a:solidFill>
                <a:latin typeface="+mj-lt"/>
              </a:rPr>
              <a:t>Clearing floats</a:t>
            </a:r>
          </a:p>
          <a:p>
            <a:pPr lvl="1">
              <a:lnSpc>
                <a:spcPct val="90000"/>
              </a:lnSpc>
              <a:defRPr/>
            </a:pPr>
            <a:r>
              <a:rPr lang="en-US" dirty="0">
                <a:latin typeface="+mj-lt"/>
              </a:rPr>
              <a:t>Clear using pseudo-class :after</a:t>
            </a:r>
          </a:p>
          <a:p>
            <a:pPr lvl="1">
              <a:lnSpc>
                <a:spcPct val="90000"/>
              </a:lnSpc>
              <a:defRPr/>
            </a:pPr>
            <a:r>
              <a:rPr lang="en-US" dirty="0">
                <a:latin typeface="+mj-lt"/>
              </a:rPr>
              <a:t>Additional element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+mj-lt"/>
                <a:cs typeface="Consolas" panose="020B0609020204030204" pitchFamily="49" charset="0"/>
              </a:rPr>
              <a:t>(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&lt;div&gt;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+mj-lt"/>
                <a:cs typeface="Consolas" panose="020B0609020204030204" pitchFamily="49" charset="0"/>
              </a:rPr>
              <a:t>) </a:t>
            </a:r>
            <a:r>
              <a:rPr lang="en-US" dirty="0" smtClean="0">
                <a:latin typeface="+mj-lt"/>
              </a:rPr>
              <a:t>with </a:t>
            </a:r>
            <a:r>
              <a:rPr lang="en-US" dirty="0">
                <a:latin typeface="+mj-lt"/>
              </a:rPr>
              <a:t>a clear style</a:t>
            </a:r>
          </a:p>
          <a:p>
            <a:pPr lvl="2">
              <a:lnSpc>
                <a:spcPct val="90000"/>
              </a:lnSpc>
              <a:defRPr/>
            </a:pPr>
            <a:r>
              <a:rPr lang="en-US" dirty="0">
                <a:latin typeface="+mj-lt"/>
              </a:rPr>
              <a:t>Deprecated </a:t>
            </a:r>
            <a:r>
              <a:rPr lang="en-US" dirty="0" smtClean="0">
                <a:latin typeface="+mj-lt"/>
              </a:rPr>
              <a:t>– semantically </a:t>
            </a:r>
            <a:r>
              <a:rPr lang="en-US" dirty="0">
                <a:latin typeface="+mj-lt"/>
              </a:rPr>
              <a:t>unused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&lt;div&gt;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b="1" dirty="0">
              <a:latin typeface="+mj-lt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Clear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1810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Clear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Clearing floats (continued)</a:t>
            </a:r>
            <a:endParaRPr lang="en-US" dirty="0">
              <a:solidFill>
                <a:schemeClr val="tx1">
                  <a:lumMod val="40000"/>
                  <a:lumOff val="60000"/>
                </a:schemeClr>
              </a:solidFill>
            </a:endParaRPr>
          </a:p>
          <a:p>
            <a:pPr lvl="1">
              <a:lnSpc>
                <a:spcPct val="100000"/>
              </a:lnSpc>
              <a:defRPr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:after { content: ""; display: block; clear: both; height: 0; }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/>
              <a:t>Triggering </a:t>
            </a:r>
            <a:r>
              <a:rPr lang="en-US" b="1" dirty="0" err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hasLayout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in IE expands a container of floated elements</a:t>
            </a:r>
          </a:p>
          <a:p>
            <a:pPr lvl="2">
              <a:lnSpc>
                <a:spcPct val="100000"/>
              </a:lnSpc>
              <a:defRPr/>
            </a:pPr>
            <a:r>
              <a:rPr lang="en-US" dirty="0"/>
              <a:t>zoom: </a:t>
            </a:r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477810" y="6553200"/>
            <a:ext cx="609441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  <p:sp>
        <p:nvSpPr>
          <p:cNvPr id="5" name="Text Placeholder 6"/>
          <p:cNvSpPr txBox="1">
            <a:spLocks/>
          </p:cNvSpPr>
          <p:nvPr/>
        </p:nvSpPr>
        <p:spPr>
          <a:xfrm>
            <a:off x="2970212" y="3810000"/>
            <a:ext cx="7696200" cy="253915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0" fontAlgn="base" hangingPunct="0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noProof="1" smtClean="0">
                <a:effectLst/>
              </a:rPr>
              <a:t>.clearfix {</a:t>
            </a:r>
          </a:p>
          <a:p>
            <a:r>
              <a:rPr lang="en-US" sz="2200" noProof="1" smtClean="0">
                <a:effectLst/>
              </a:rPr>
              <a:t>   zoom:1;}</a:t>
            </a:r>
          </a:p>
          <a:p>
            <a:pPr>
              <a:spcBef>
                <a:spcPts val="600"/>
              </a:spcBef>
            </a:pPr>
            <a:r>
              <a:rPr lang="en-US" sz="2200" noProof="1" smtClean="0">
                <a:effectLst/>
              </a:rPr>
              <a:t>.clearfix:after {</a:t>
            </a:r>
          </a:p>
          <a:p>
            <a:r>
              <a:rPr lang="en-US" sz="2200" noProof="1" smtClean="0">
                <a:effectLst/>
              </a:rPr>
              <a:t>   content: ""; </a:t>
            </a:r>
          </a:p>
          <a:p>
            <a:r>
              <a:rPr lang="en-US" sz="2200" noProof="1" smtClean="0">
                <a:effectLst/>
              </a:rPr>
              <a:t>   display: block; </a:t>
            </a:r>
          </a:p>
          <a:p>
            <a:r>
              <a:rPr lang="en-US" sz="2200" noProof="1" smtClean="0">
                <a:effectLst/>
              </a:rPr>
              <a:t>   clear: both; </a:t>
            </a:r>
          </a:p>
          <a:p>
            <a:r>
              <a:rPr lang="en-US" sz="2200" noProof="1" smtClean="0">
                <a:effectLst/>
              </a:rPr>
              <a:t>   height: 0; }</a:t>
            </a:r>
            <a:endParaRPr lang="en-US" sz="2200" noProof="1"/>
          </a:p>
        </p:txBody>
      </p:sp>
    </p:spTree>
    <p:extLst>
      <p:ext uri="{BB962C8B-B14F-4D97-AF65-F5344CB8AC3E}">
        <p14:creationId xmlns:p14="http://schemas.microsoft.com/office/powerpoint/2010/main" val="346846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0832" y="1371601"/>
            <a:ext cx="4217908" cy="313003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1446212" y="4876800"/>
            <a:ext cx="8938472" cy="820600"/>
          </a:xfrm>
        </p:spPr>
        <p:txBody>
          <a:bodyPr/>
          <a:lstStyle/>
          <a:p>
            <a:r>
              <a:rPr lang="en-US" dirty="0" smtClean="0"/>
              <a:t>Floating Elements</a:t>
            </a:r>
            <a:endParaRPr lang="en-US"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idx="1"/>
          </p:nvPr>
        </p:nvSpPr>
        <p:spPr>
          <a:xfrm>
            <a:off x="1446212" y="5678768"/>
            <a:ext cx="8938472" cy="688256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7190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2" y="1066800"/>
            <a:ext cx="11804821" cy="557035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en-US" sz="3000" dirty="0"/>
              <a:t> Width and Height</a:t>
            </a:r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max/min</a:t>
            </a:r>
            <a:r>
              <a:rPr lang="en-US" sz="2800" dirty="0"/>
              <a:t>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width</a:t>
            </a:r>
            <a:r>
              <a:rPr lang="en-US" sz="2800" dirty="0"/>
              <a:t> and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height</a:t>
            </a:r>
            <a:r>
              <a:rPr lang="en-US" sz="2800" dirty="0"/>
              <a:t> in numerical values</a:t>
            </a:r>
          </a:p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en-US" sz="3000" dirty="0"/>
              <a:t>Overflow</a:t>
            </a:r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visible</a:t>
            </a:r>
            <a:r>
              <a:rPr lang="en-US" sz="2800" dirty="0"/>
              <a:t>,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auto</a:t>
            </a:r>
            <a:r>
              <a:rPr lang="en-US" sz="2800" dirty="0"/>
              <a:t>,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scroll</a:t>
            </a:r>
            <a:r>
              <a:rPr lang="en-US" sz="2800" dirty="0"/>
              <a:t>,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hidden</a:t>
            </a:r>
          </a:p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en-US" sz="3000" dirty="0"/>
              <a:t>Visibility</a:t>
            </a:r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visible</a:t>
            </a:r>
            <a:r>
              <a:rPr lang="en-US" sz="2800" dirty="0"/>
              <a:t>,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hidden</a:t>
            </a:r>
          </a:p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en-US" sz="3000" dirty="0"/>
              <a:t>Display</a:t>
            </a:r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block</a:t>
            </a:r>
            <a:r>
              <a:rPr lang="en-US" sz="2800" dirty="0"/>
              <a:t>,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inline</a:t>
            </a:r>
            <a:r>
              <a:rPr lang="en-US" sz="2800" dirty="0"/>
              <a:t>,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inline-block</a:t>
            </a:r>
            <a:r>
              <a:rPr lang="en-US" sz="2800" dirty="0"/>
              <a:t>,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table</a:t>
            </a:r>
            <a:r>
              <a:rPr lang="en-US" sz="2800" dirty="0"/>
              <a:t>, 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none</a:t>
            </a:r>
          </a:p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en-US" sz="3000" dirty="0" smtClean="0"/>
              <a:t>Float</a:t>
            </a:r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left</a:t>
            </a:r>
            <a:r>
              <a:rPr lang="en-US" sz="2800" dirty="0" smtClean="0"/>
              <a:t>, 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right</a:t>
            </a:r>
            <a:r>
              <a:rPr lang="en-US" sz="2800" dirty="0" smtClean="0"/>
              <a:t>, 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clear</a:t>
            </a:r>
            <a:endParaRPr lang="en-US" sz="28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pic>
        <p:nvPicPr>
          <p:cNvPr id="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4952" y="3276600"/>
            <a:ext cx="3051484" cy="305148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7725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https://softuni.bg/courses/web-fundamentals/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88815" y="117000"/>
            <a:ext cx="9531686" cy="1008000"/>
          </a:xfrm>
        </p:spPr>
        <p:txBody>
          <a:bodyPr>
            <a:normAutofit/>
          </a:bodyPr>
          <a:lstStyle/>
          <a:p>
            <a:r>
              <a:rPr lang="en-US" dirty="0" smtClean="0"/>
              <a:t>CSS Layout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8051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License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</a:t>
            </a:r>
            <a:r>
              <a:rPr lang="en-US" dirty="0" smtClean="0"/>
              <a:t>course (slides, examples, demos, videos, homework, etc.)</a:t>
            </a:r>
            <a:br>
              <a:rPr lang="en-US" dirty="0" smtClean="0"/>
            </a:br>
            <a:r>
              <a:rPr lang="en-US" dirty="0" smtClean="0"/>
              <a:t>is </a:t>
            </a:r>
            <a:r>
              <a:rPr lang="en-US" dirty="0"/>
              <a:t>licensed </a:t>
            </a:r>
            <a:r>
              <a:rPr lang="en-US" dirty="0" smtClean="0"/>
              <a:t>under </a:t>
            </a:r>
            <a:r>
              <a:rPr lang="en-US" dirty="0"/>
              <a:t>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4.0 International</a:t>
            </a:r>
            <a:r>
              <a:rPr lang="en-US" dirty="0"/>
              <a:t>" </a:t>
            </a:r>
            <a:r>
              <a:rPr lang="en-US" dirty="0" smtClean="0"/>
              <a:t>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49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88815" y="4724400"/>
            <a:ext cx="11804822" cy="1997079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2400" dirty="0" smtClean="0"/>
              <a:t>Attribution: this work may contain portions from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5"/>
              </a:rPr>
              <a:t>HTML Basics</a:t>
            </a:r>
            <a:r>
              <a:rPr lang="en-US" sz="2000" dirty="0"/>
              <a:t>" course by </a:t>
            </a:r>
            <a:r>
              <a:rPr lang="en-US" sz="2000" noProof="1"/>
              <a:t>Telerik Academy</a:t>
            </a:r>
            <a:r>
              <a:rPr lang="en-US" sz="2000" dirty="0"/>
              <a:t> under </a:t>
            </a:r>
            <a:r>
              <a:rPr lang="en-US" sz="2000" dirty="0">
                <a:hlinkClick r:id="rId6"/>
              </a:rPr>
              <a:t>CC-BY-NC-SA</a:t>
            </a:r>
            <a:r>
              <a:rPr lang="en-US" sz="2000" dirty="0"/>
              <a:t> license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7"/>
              </a:rPr>
              <a:t>CSS Styling</a:t>
            </a:r>
            <a:r>
              <a:rPr lang="en-US" sz="2000" dirty="0"/>
              <a:t>" course by </a:t>
            </a:r>
            <a:r>
              <a:rPr lang="en-US" sz="2000" noProof="1"/>
              <a:t>Telerik Academy</a:t>
            </a:r>
            <a:r>
              <a:rPr lang="en-US" sz="2000" dirty="0"/>
              <a:t> under </a:t>
            </a:r>
            <a:r>
              <a:rPr lang="en-US" sz="2000" dirty="0">
                <a:hlinkClick r:id="rId6"/>
              </a:rPr>
              <a:t>CC-BY-NC-SA</a:t>
            </a:r>
            <a:r>
              <a:rPr lang="en-US" sz="2000" dirty="0"/>
              <a:t> license</a:t>
            </a:r>
          </a:p>
        </p:txBody>
      </p:sp>
    </p:spTree>
    <p:extLst>
      <p:ext uri="{BB962C8B-B14F-4D97-AF65-F5344CB8AC3E}">
        <p14:creationId xmlns:p14="http://schemas.microsoft.com/office/powerpoint/2010/main" val="92647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values of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width</a:t>
            </a:r>
            <a:r>
              <a:rPr lang="en-US" dirty="0"/>
              <a:t> </a:t>
            </a:r>
            <a:r>
              <a:rPr lang="en-US" dirty="0" smtClean="0"/>
              <a:t>/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height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dirty="0" smtClean="0"/>
              <a:t>properties </a:t>
            </a:r>
            <a:r>
              <a:rPr lang="en-US" dirty="0"/>
              <a:t>are numerical:</a:t>
            </a:r>
          </a:p>
          <a:p>
            <a:pPr lvl="1"/>
            <a:r>
              <a:rPr lang="en-US" dirty="0"/>
              <a:t>Pixels </a:t>
            </a:r>
            <a:r>
              <a:rPr lang="en-US" dirty="0" smtClean="0"/>
              <a:t>(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px</a:t>
            </a:r>
            <a:r>
              <a:rPr lang="en-US" dirty="0" smtClean="0"/>
              <a:t>)</a:t>
            </a:r>
            <a:endParaRPr lang="en-US" dirty="0"/>
          </a:p>
          <a:p>
            <a:pPr lvl="1"/>
            <a:r>
              <a:rPr lang="en-US" dirty="0" smtClean="0"/>
              <a:t>Centimeters (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</a:t>
            </a:r>
            <a:r>
              <a:rPr lang="en-US" dirty="0" smtClean="0"/>
              <a:t>)</a:t>
            </a:r>
            <a:endParaRPr lang="en-US" dirty="0"/>
          </a:p>
          <a:p>
            <a:pPr lvl="1"/>
            <a:r>
              <a:rPr lang="en-US" dirty="0"/>
              <a:t>Or </a:t>
            </a:r>
            <a:r>
              <a:rPr lang="en-US" dirty="0" smtClean="0"/>
              <a:t>percentages </a:t>
            </a:r>
            <a:r>
              <a:rPr lang="en-US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</a:t>
            </a:r>
            <a:r>
              <a:rPr lang="en-US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2"/>
            <a:r>
              <a:rPr lang="en-US" dirty="0"/>
              <a:t>A percent of the available </a:t>
            </a:r>
            <a:r>
              <a:rPr lang="en-US" dirty="0" smtClean="0"/>
              <a:t>width (of the parent container)</a:t>
            </a:r>
          </a:p>
          <a:p>
            <a:pPr lvl="2"/>
            <a:r>
              <a:rPr lang="en-US" dirty="0" smtClean="0"/>
              <a:t>Set the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max-width</a:t>
            </a:r>
            <a:r>
              <a:rPr lang="en-US" dirty="0" smtClean="0"/>
              <a:t> to 100% to scale-down images (for tablets)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Width </a:t>
            </a:r>
            <a:r>
              <a:rPr lang="en-US" dirty="0" smtClean="0"/>
              <a:t>Values</a:t>
            </a:r>
            <a:endParaRPr lang="en-US" dirty="0"/>
          </a:p>
        </p:txBody>
      </p:sp>
      <p:sp>
        <p:nvSpPr>
          <p:cNvPr id="6" name="Text Placeholder 6"/>
          <p:cNvSpPr txBox="1">
            <a:spLocks/>
          </p:cNvSpPr>
          <p:nvPr/>
        </p:nvSpPr>
        <p:spPr>
          <a:xfrm>
            <a:off x="3311524" y="5181600"/>
            <a:ext cx="5562600" cy="12003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0" fontAlgn="base" hangingPunct="0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noProof="1" smtClean="0">
                <a:effectLst/>
              </a:rPr>
              <a:t>img {</a:t>
            </a:r>
          </a:p>
          <a:p>
            <a:r>
              <a:rPr lang="en-US" sz="2400" noProof="1" smtClean="0">
                <a:effectLst/>
              </a:rPr>
              <a:t>    max-width: 100%;</a:t>
            </a:r>
          </a:p>
          <a:p>
            <a:r>
              <a:rPr lang="en-US" sz="2400" noProof="1" smtClean="0">
                <a:effectLst/>
              </a:rPr>
              <a:t>}</a:t>
            </a:r>
            <a:endParaRPr lang="en-US" sz="2400" noProof="1"/>
          </a:p>
        </p:txBody>
      </p:sp>
    </p:spTree>
    <p:extLst>
      <p:ext uri="{BB962C8B-B14F-4D97-AF65-F5344CB8AC3E}">
        <p14:creationId xmlns:p14="http://schemas.microsoft.com/office/powerpoint/2010/main" val="2451329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SoftUni Diamond Partners</a:t>
            </a:r>
            <a:endParaRPr lang="bg-BG" dirty="0"/>
          </a:p>
        </p:txBody>
      </p:sp>
      <p:pic>
        <p:nvPicPr>
          <p:cNvPr id="1027" name="Picture 3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033" y="1427074"/>
            <a:ext cx="3473178" cy="1236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1811" y="1427088"/>
            <a:ext cx="2695672" cy="1236975"/>
          </a:xfrm>
          <a:prstGeom prst="rect">
            <a:avLst/>
          </a:prstGeom>
        </p:spPr>
      </p:pic>
      <p:pic>
        <p:nvPicPr>
          <p:cNvPr id="4" name="Picture 3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58904" y="1427074"/>
            <a:ext cx="3738707" cy="1236650"/>
          </a:xfrm>
          <a:prstGeom prst="rect">
            <a:avLst/>
          </a:prstGeom>
        </p:spPr>
      </p:pic>
      <p:pic>
        <p:nvPicPr>
          <p:cNvPr id="5" name="Picture 4">
            <a:hlinkClick r:id="rId9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1811" y="3250872"/>
            <a:ext cx="2895601" cy="1140691"/>
          </a:xfrm>
          <a:prstGeom prst="rect">
            <a:avLst/>
          </a:prstGeom>
        </p:spPr>
      </p:pic>
      <p:pic>
        <p:nvPicPr>
          <p:cNvPr id="6" name="Picture 5">
            <a:hlinkClick r:id="rId11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828589" y="3250871"/>
            <a:ext cx="2970677" cy="1140691"/>
          </a:xfrm>
          <a:prstGeom prst="rect">
            <a:avLst/>
          </a:prstGeom>
        </p:spPr>
      </p:pic>
      <p:pic>
        <p:nvPicPr>
          <p:cNvPr id="7" name="Picture 6">
            <a:hlinkClick r:id="rId13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200444" y="3250875"/>
            <a:ext cx="4501767" cy="1140691"/>
          </a:xfrm>
          <a:prstGeom prst="rect">
            <a:avLst/>
          </a:prstGeom>
        </p:spPr>
      </p:pic>
      <p:pic>
        <p:nvPicPr>
          <p:cNvPr id="9" name="Picture 8">
            <a:hlinkClick r:id="rId15"/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31811" y="4978371"/>
            <a:ext cx="4645555" cy="89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1157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Software University Foundation 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University </a:t>
            </a:r>
            <a:r>
              <a:rPr lang="en-US" dirty="0"/>
              <a:t>@ </a:t>
            </a:r>
            <a:r>
              <a:rPr lang="en-US" dirty="0" smtClean="0"/>
              <a:t>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</a:t>
            </a:r>
            <a:r>
              <a:rPr lang="en-US" dirty="0"/>
              <a:t>University @ </a:t>
            </a:r>
            <a:r>
              <a:rPr lang="en-US" dirty="0" smtClean="0"/>
              <a:t>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 smtClean="0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title="Software University">
            <a:hlinkClick r:id="rId4" tooltip="Software University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59438" y="1594686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10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title="Software University Videos @ YouTube">
            <a:hlinkClick r:id="rId6" tooltip="Software University YouTube Video Channel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7" tooltip="Software University Discussion Forum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241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4758176"/>
            <a:ext cx="8938472" cy="820600"/>
          </a:xfrm>
        </p:spPr>
        <p:txBody>
          <a:bodyPr/>
          <a:lstStyle/>
          <a:p>
            <a:r>
              <a:rPr lang="en-US" dirty="0"/>
              <a:t>Width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446212" y="5636344"/>
            <a:ext cx="8938472" cy="688256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79225" y="6553200"/>
            <a:ext cx="6096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8890" y="1574042"/>
            <a:ext cx="7749152" cy="2857500"/>
          </a:xfrm>
          <a:prstGeom prst="rect">
            <a:avLst/>
          </a:prstGeom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1808236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height</a:t>
            </a:r>
            <a:r>
              <a:rPr lang="en-US" dirty="0"/>
              <a:t> – defines </a:t>
            </a:r>
            <a:r>
              <a:rPr lang="en-US" dirty="0" smtClean="0"/>
              <a:t>the </a:t>
            </a:r>
            <a:r>
              <a:rPr lang="en-US" dirty="0"/>
              <a:t>height of element, e.g.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100px</a:t>
            </a:r>
          </a:p>
          <a:p>
            <a:pPr lvl="1">
              <a:lnSpc>
                <a:spcPct val="110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height</a:t>
            </a:r>
            <a:r>
              <a:rPr lang="en-US" dirty="0"/>
              <a:t> applies only on block elements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The height of inline elements </a:t>
            </a:r>
            <a:r>
              <a:rPr lang="en-US" dirty="0" smtClean="0"/>
              <a:t>is </a:t>
            </a:r>
            <a:r>
              <a:rPr lang="en-US" dirty="0"/>
              <a:t>the height of their content</a:t>
            </a:r>
          </a:p>
          <a:p>
            <a:pPr>
              <a:lnSpc>
                <a:spcPct val="110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min-height</a:t>
            </a:r>
            <a:r>
              <a:rPr lang="en-US" dirty="0"/>
              <a:t> </a:t>
            </a:r>
            <a:r>
              <a:rPr lang="en-US" dirty="0" smtClean="0"/>
              <a:t>– </a:t>
            </a:r>
            <a:r>
              <a:rPr lang="en-US" dirty="0"/>
              <a:t>defines the minimal height</a:t>
            </a:r>
          </a:p>
          <a:p>
            <a:pPr lvl="1">
              <a:lnSpc>
                <a:spcPct val="110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min-height</a:t>
            </a:r>
            <a:r>
              <a:rPr lang="en-US" dirty="0"/>
              <a:t> overrides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height </a:t>
            </a:r>
          </a:p>
          <a:p>
            <a:pPr>
              <a:lnSpc>
                <a:spcPct val="110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max-height</a:t>
            </a:r>
            <a:r>
              <a:rPr lang="en-US" dirty="0"/>
              <a:t> </a:t>
            </a:r>
            <a:r>
              <a:rPr lang="en-US" dirty="0" smtClean="0"/>
              <a:t>– </a:t>
            </a:r>
            <a:r>
              <a:rPr lang="en-US" dirty="0"/>
              <a:t>defines the maximal height</a:t>
            </a:r>
          </a:p>
          <a:p>
            <a:pPr lvl="1">
              <a:lnSpc>
                <a:spcPct val="110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max-height</a:t>
            </a:r>
            <a:r>
              <a:rPr lang="en-US" dirty="0"/>
              <a:t> overrides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height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Height</a:t>
            </a:r>
          </a:p>
        </p:txBody>
      </p:sp>
    </p:spTree>
    <p:extLst>
      <p:ext uri="{BB962C8B-B14F-4D97-AF65-F5344CB8AC3E}">
        <p14:creationId xmlns:p14="http://schemas.microsoft.com/office/powerpoint/2010/main" val="77159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46212" y="4724400"/>
            <a:ext cx="8938472" cy="820600"/>
          </a:xfrm>
        </p:spPr>
        <p:txBody>
          <a:bodyPr/>
          <a:lstStyle/>
          <a:p>
            <a:r>
              <a:rPr lang="en-US" dirty="0" smtClean="0">
                <a:latin typeface="+mn-lt"/>
              </a:rPr>
              <a:t>Height</a:t>
            </a:r>
            <a:endParaRPr lang="en-US" dirty="0">
              <a:latin typeface="+mn-lt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clrChange>
              <a:clrFrom>
                <a:srgbClr val="090907"/>
              </a:clrFrom>
              <a:clrTo>
                <a:srgbClr val="09090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2417" y="794298"/>
            <a:ext cx="4586062" cy="3529118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1446212" y="5526368"/>
            <a:ext cx="8938472" cy="688256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4185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612" y="2313166"/>
            <a:ext cx="8229600" cy="3867912"/>
          </a:xfrm>
          <a:prstGeom prst="roundRect">
            <a:avLst>
              <a:gd name="adj" fmla="val 1887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558125" y="1160600"/>
            <a:ext cx="9072574" cy="820600"/>
          </a:xfrm>
        </p:spPr>
        <p:txBody>
          <a:bodyPr>
            <a:normAutofit/>
          </a:bodyPr>
          <a:lstStyle/>
          <a:p>
            <a:pPr algn="ctr"/>
            <a:r>
              <a:rPr lang="en-US" sz="5400" dirty="0" smtClean="0"/>
              <a:t>Margins </a:t>
            </a:r>
            <a:r>
              <a:rPr lang="en-US" sz="5400" dirty="0"/>
              <a:t>and </a:t>
            </a:r>
            <a:r>
              <a:rPr lang="en-US" sz="5400" dirty="0" smtClean="0"/>
              <a:t>Paddings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1754864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Software-University-Foundation</Template>
  <TotalTime>0</TotalTime>
  <Words>2092</Words>
  <Application>Microsoft Office PowerPoint</Application>
  <PresentationFormat>Custom</PresentationFormat>
  <Paragraphs>363</Paragraphs>
  <Slides>51</Slides>
  <Notes>24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60" baseType="lpstr">
      <vt:lpstr>Arial Unicode MS</vt:lpstr>
      <vt:lpstr>Arial</vt:lpstr>
      <vt:lpstr>Calibri</vt:lpstr>
      <vt:lpstr>Consolas</vt:lpstr>
      <vt:lpstr>Noto Sans</vt:lpstr>
      <vt:lpstr>Wingdings</vt:lpstr>
      <vt:lpstr>Wingdings 2</vt:lpstr>
      <vt:lpstr>SoftUni 16x9</vt:lpstr>
      <vt:lpstr>Image</vt:lpstr>
      <vt:lpstr>CSS Layout</vt:lpstr>
      <vt:lpstr>Table of Contents</vt:lpstr>
      <vt:lpstr>Width and Height</vt:lpstr>
      <vt:lpstr>Width</vt:lpstr>
      <vt:lpstr>Width Values</vt:lpstr>
      <vt:lpstr>Width</vt:lpstr>
      <vt:lpstr>Height</vt:lpstr>
      <vt:lpstr>Height</vt:lpstr>
      <vt:lpstr>Margins and Paddings</vt:lpstr>
      <vt:lpstr>Margin and Padding</vt:lpstr>
      <vt:lpstr>Margin and Padding: Short Rules</vt:lpstr>
      <vt:lpstr>Margin and Padding</vt:lpstr>
      <vt:lpstr>Overflow</vt:lpstr>
      <vt:lpstr>Overflow</vt:lpstr>
      <vt:lpstr>Overflow</vt:lpstr>
      <vt:lpstr>Display</vt:lpstr>
      <vt:lpstr>Display</vt:lpstr>
      <vt:lpstr>Display</vt:lpstr>
      <vt:lpstr>Display</vt:lpstr>
      <vt:lpstr>Flexbox</vt:lpstr>
      <vt:lpstr>Flexbox</vt:lpstr>
      <vt:lpstr>Flexbox</vt:lpstr>
      <vt:lpstr>Flexbox</vt:lpstr>
      <vt:lpstr>Flexbox</vt:lpstr>
      <vt:lpstr>Visibility</vt:lpstr>
      <vt:lpstr>Visibility</vt:lpstr>
      <vt:lpstr>Visibility</vt:lpstr>
      <vt:lpstr>The Box Model</vt:lpstr>
      <vt:lpstr>IE Quirks Mode</vt:lpstr>
      <vt:lpstr>The Box Model</vt:lpstr>
      <vt:lpstr>CSS3 Box-Sizing</vt:lpstr>
      <vt:lpstr>CSS3 Box-Sizing (Example)</vt:lpstr>
      <vt:lpstr>PowerPoint Presentation</vt:lpstr>
      <vt:lpstr>Positioning</vt:lpstr>
      <vt:lpstr>Positioning</vt:lpstr>
      <vt:lpstr>Positioning</vt:lpstr>
      <vt:lpstr>Positioning</vt:lpstr>
      <vt:lpstr>PowerPoint Presentation</vt:lpstr>
      <vt:lpstr>Inline Element Positioning</vt:lpstr>
      <vt:lpstr>PowerPoint Presentation</vt:lpstr>
      <vt:lpstr>PowerPoint Presentation</vt:lpstr>
      <vt:lpstr>Float</vt:lpstr>
      <vt:lpstr>How Floated Elements are Positioned ?</vt:lpstr>
      <vt:lpstr>Clear</vt:lpstr>
      <vt:lpstr>Clear</vt:lpstr>
      <vt:lpstr>Floating Elements</vt:lpstr>
      <vt:lpstr>Summary</vt:lpstr>
      <vt:lpstr>CSS Layout</vt:lpstr>
      <vt:lpstr>License</vt:lpstr>
      <vt:lpstr>SoftUni Diamond Partners</vt:lpstr>
      <vt:lpstr>Free Trainings @ Software University</vt:lpstr>
    </vt:vector>
  </TitlesOfParts>
  <Manager/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CSS Layout</dc:title>
  <dc:subject>Software Development Course</dc:subject>
  <dc:creator/>
  <cp:keywords>HTML, CSS, Web, SoftUni, Software University, programming, software development, software engineering, course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2014-09-19T11:49:40Z</dcterms:modified>
  <cp:category>HTML, CSS, Web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